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2"/>
  </p:notesMasterIdLst>
  <p:sldIdLst>
    <p:sldId id="266" r:id="rId2"/>
    <p:sldId id="268" r:id="rId3"/>
    <p:sldId id="335" r:id="rId4"/>
    <p:sldId id="336" r:id="rId5"/>
    <p:sldId id="337" r:id="rId6"/>
    <p:sldId id="338" r:id="rId7"/>
    <p:sldId id="257" r:id="rId8"/>
    <p:sldId id="264" r:id="rId9"/>
    <p:sldId id="265" r:id="rId10"/>
    <p:sldId id="261" r:id="rId11"/>
    <p:sldId id="263" r:id="rId12"/>
    <p:sldId id="436" r:id="rId13"/>
    <p:sldId id="441" r:id="rId14"/>
    <p:sldId id="442" r:id="rId15"/>
    <p:sldId id="435" r:id="rId16"/>
    <p:sldId id="437" r:id="rId17"/>
    <p:sldId id="443" r:id="rId18"/>
    <p:sldId id="343" r:id="rId19"/>
    <p:sldId id="352" r:id="rId20"/>
    <p:sldId id="351" r:id="rId21"/>
    <p:sldId id="371" r:id="rId22"/>
    <p:sldId id="362" r:id="rId23"/>
    <p:sldId id="355" r:id="rId24"/>
    <p:sldId id="360" r:id="rId25"/>
    <p:sldId id="361" r:id="rId26"/>
    <p:sldId id="277" r:id="rId27"/>
    <p:sldId id="367" r:id="rId28"/>
    <p:sldId id="390" r:id="rId29"/>
    <p:sldId id="370" r:id="rId30"/>
    <p:sldId id="315" r:id="rId31"/>
    <p:sldId id="328" r:id="rId32"/>
    <p:sldId id="322" r:id="rId33"/>
    <p:sldId id="284" r:id="rId34"/>
    <p:sldId id="304" r:id="rId35"/>
    <p:sldId id="285" r:id="rId36"/>
    <p:sldId id="300" r:id="rId37"/>
    <p:sldId id="350" r:id="rId38"/>
    <p:sldId id="411" r:id="rId39"/>
    <p:sldId id="425" r:id="rId40"/>
    <p:sldId id="424" r:id="rId41"/>
    <p:sldId id="445" r:id="rId42"/>
    <p:sldId id="426" r:id="rId43"/>
    <p:sldId id="410" r:id="rId44"/>
    <p:sldId id="415" r:id="rId45"/>
    <p:sldId id="416" r:id="rId46"/>
    <p:sldId id="318" r:id="rId47"/>
    <p:sldId id="353" r:id="rId48"/>
    <p:sldId id="387" r:id="rId49"/>
    <p:sldId id="329" r:id="rId50"/>
    <p:sldId id="413" r:id="rId51"/>
    <p:sldId id="384" r:id="rId52"/>
    <p:sldId id="386" r:id="rId53"/>
    <p:sldId id="385" r:id="rId54"/>
    <p:sldId id="316" r:id="rId55"/>
    <p:sldId id="332" r:id="rId56"/>
    <p:sldId id="414" r:id="rId57"/>
    <p:sldId id="444" r:id="rId58"/>
    <p:sldId id="393" r:id="rId59"/>
    <p:sldId id="400" r:id="rId60"/>
    <p:sldId id="401" r:id="rId61"/>
    <p:sldId id="402" r:id="rId62"/>
    <p:sldId id="403" r:id="rId63"/>
    <p:sldId id="404" r:id="rId64"/>
    <p:sldId id="405" r:id="rId65"/>
    <p:sldId id="406" r:id="rId66"/>
    <p:sldId id="378" r:id="rId67"/>
    <p:sldId id="375" r:id="rId68"/>
    <p:sldId id="376" r:id="rId69"/>
    <p:sldId id="391" r:id="rId70"/>
    <p:sldId id="427" r:id="rId71"/>
    <p:sldId id="429" r:id="rId72"/>
    <p:sldId id="428" r:id="rId73"/>
    <p:sldId id="430" r:id="rId74"/>
    <p:sldId id="431" r:id="rId75"/>
    <p:sldId id="432" r:id="rId76"/>
    <p:sldId id="433" r:id="rId77"/>
    <p:sldId id="392" r:id="rId78"/>
    <p:sldId id="434" r:id="rId79"/>
    <p:sldId id="422" r:id="rId80"/>
    <p:sldId id="42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EF3BE31-715E-4FB1-A8DC-979A32AB8C55}">
          <p14:sldIdLst>
            <p14:sldId id="266"/>
          </p14:sldIdLst>
        </p14:section>
        <p14:section name="about" id="{E4084025-3E6D-40CA-A337-D26B27BDBA98}">
          <p14:sldIdLst>
            <p14:sldId id="268"/>
          </p14:sldIdLst>
        </p14:section>
        <p14:section name="Setting the Stage" id="{8DB48DAB-E9A9-457E-93B4-39E7AF93126B}">
          <p14:sldIdLst>
            <p14:sldId id="335"/>
            <p14:sldId id="336"/>
            <p14:sldId id="337"/>
            <p14:sldId id="338"/>
            <p14:sldId id="257"/>
            <p14:sldId id="264"/>
            <p14:sldId id="265"/>
            <p14:sldId id="261"/>
            <p14:sldId id="263"/>
          </p14:sldIdLst>
        </p14:section>
        <p14:section name="Core domain" id="{078360DA-854E-4831-B24F-BE2404AFD249}">
          <p14:sldIdLst>
            <p14:sldId id="436"/>
            <p14:sldId id="441"/>
            <p14:sldId id="442"/>
            <p14:sldId id="435"/>
            <p14:sldId id="437"/>
            <p14:sldId id="443"/>
          </p14:sldIdLst>
        </p14:section>
        <p14:section name="Options" id="{CA064BB1-25B8-46C6-8FBF-3C8686A6F180}">
          <p14:sldIdLst>
            <p14:sldId id="343"/>
            <p14:sldId id="352"/>
            <p14:sldId id="351"/>
            <p14:sldId id="371"/>
            <p14:sldId id="362"/>
            <p14:sldId id="355"/>
            <p14:sldId id="360"/>
            <p14:sldId id="361"/>
          </p14:sldIdLst>
        </p14:section>
        <p14:section name="Naked Objects - principles/values" id="{471C9D09-504F-4B05-B900-534CA3D98B9E}">
          <p14:sldIdLst>
            <p14:sldId id="277"/>
            <p14:sldId id="367"/>
            <p14:sldId id="390"/>
            <p14:sldId id="370"/>
          </p14:sldIdLst>
        </p14:section>
        <p14:section name="Apache Isis" id="{99839F82-F24B-411C-8BC0-59BD6F51B4C7}">
          <p14:sldIdLst>
            <p14:sldId id="315"/>
            <p14:sldId id="328"/>
            <p14:sldId id="322"/>
          </p14:sldIdLst>
        </p14:section>
        <p14:section name="learnings" id="{FADA8849-D8E3-4344-BEB2-B57FFA22ADF4}">
          <p14:sldIdLst>
            <p14:sldId id="284"/>
            <p14:sldId id="304"/>
            <p14:sldId id="285"/>
            <p14:sldId id="300"/>
            <p14:sldId id="350"/>
          </p14:sldIdLst>
        </p14:section>
        <p14:section name="Getting Started" id="{F153C1A8-8E09-4BD1-950C-0A3C3EDAF829}">
          <p14:sldIdLst>
            <p14:sldId id="411"/>
            <p14:sldId id="425"/>
            <p14:sldId id="424"/>
            <p14:sldId id="445"/>
            <p14:sldId id="426"/>
            <p14:sldId id="410"/>
            <p14:sldId id="415"/>
            <p14:sldId id="416"/>
          </p14:sldIdLst>
        </p14:section>
        <p14:section name="Summing Up" id="{C06255A2-F2E6-4355-B6FE-B74DB7D82759}">
          <p14:sldIdLst>
            <p14:sldId id="318"/>
            <p14:sldId id="353"/>
            <p14:sldId id="387"/>
            <p14:sldId id="329"/>
            <p14:sldId id="413"/>
          </p14:sldIdLst>
        </p14:section>
        <p14:section name="Resources" id="{B69AA100-04D2-4BB6-A93A-3770026C7C13}">
          <p14:sldIdLst>
            <p14:sldId id="384"/>
          </p14:sldIdLst>
        </p14:section>
        <p14:section name="Appendix - Custom UIs" id="{5A19BC16-3015-4FC8-B3BB-B0EFF5E8DD73}">
          <p14:sldIdLst>
            <p14:sldId id="386"/>
            <p14:sldId id="385"/>
            <p14:sldId id="316"/>
            <p14:sldId id="332"/>
            <p14:sldId id="414"/>
            <p14:sldId id="444"/>
          </p14:sldIdLst>
        </p14:section>
        <p14:section name="Appendix - Architecture" id="{4B9ADEF2-EC5F-4B24-8C92-AEA30AE37B75}">
          <p14:sldIdLst>
            <p14:sldId id="393"/>
            <p14:sldId id="400"/>
            <p14:sldId id="401"/>
            <p14:sldId id="402"/>
            <p14:sldId id="403"/>
            <p14:sldId id="404"/>
            <p14:sldId id="405"/>
            <p14:sldId id="406"/>
          </p14:sldIdLst>
        </p14:section>
        <p14:section name="Appendix - DSP" id="{8EB9441F-7148-499B-B154-ED84E67356A9}">
          <p14:sldIdLst>
            <p14:sldId id="378"/>
            <p14:sldId id="375"/>
            <p14:sldId id="376"/>
            <p14:sldId id="391"/>
          </p14:sldIdLst>
        </p14:section>
        <p14:section name="Appendix - UI is a fashion item" id="{D3176DF8-CD27-4EF8-AF1D-EF401FD2F83F}">
          <p14:sldIdLst>
            <p14:sldId id="427"/>
            <p14:sldId id="429"/>
            <p14:sldId id="428"/>
            <p14:sldId id="430"/>
            <p14:sldId id="431"/>
            <p14:sldId id="432"/>
          </p14:sldIdLst>
        </p14:section>
        <p14:section name="Appendix - Other generic viewers" id="{1A02A204-6FC2-4139-8525-D5BF4674B4E2}">
          <p14:sldIdLst>
            <p14:sldId id="433"/>
            <p14:sldId id="392"/>
            <p14:sldId id="434"/>
            <p14:sldId id="422"/>
            <p14:sldId id="42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00"/>
    <a:srgbClr val="CC0000"/>
    <a:srgbClr val="C9C9C9"/>
    <a:srgbClr val="67787B"/>
    <a:srgbClr val="7E9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8061" autoAdjust="0"/>
  </p:normalViewPr>
  <p:slideViewPr>
    <p:cSldViewPr snapToGrid="0">
      <p:cViewPr varScale="1">
        <p:scale>
          <a:sx n="107" d="100"/>
          <a:sy n="107" d="100"/>
        </p:scale>
        <p:origin x="-156" y="-96"/>
      </p:cViewPr>
      <p:guideLst>
        <p:guide orient="horz" pos="2160"/>
        <p:guide pos="3840"/>
      </p:guideLst>
    </p:cSldViewPr>
  </p:slideViewPr>
  <p:outlineViewPr>
    <p:cViewPr>
      <p:scale>
        <a:sx n="33" d="100"/>
        <a:sy n="33" d="100"/>
      </p:scale>
      <p:origin x="0" y="9954"/>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21762"/>
    </p:cViewPr>
  </p:sorterViewPr>
  <p:notesViewPr>
    <p:cSldViewPr snapToGrid="0">
      <p:cViewPr varScale="1">
        <p:scale>
          <a:sx n="92" d="100"/>
          <a:sy n="92" d="100"/>
        </p:scale>
        <p:origin x="-346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8.xml"/><Relationship Id="rId1" Type="http://schemas.openxmlformats.org/officeDocument/2006/relationships/slide" Target="slides/slide21.xml"/><Relationship Id="rId5" Type="http://schemas.openxmlformats.org/officeDocument/2006/relationships/slide" Target="slides/slide68.xml"/><Relationship Id="rId4" Type="http://schemas.openxmlformats.org/officeDocument/2006/relationships/slide" Target="slides/slide5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c:v>
                </c:pt>
              </c:strCache>
            </c:strRef>
          </c:tx>
          <c:cat>
            <c:strRef>
              <c:f>Sheet1!$A$2:$A$3</c:f>
              <c:strCache>
                <c:ptCount val="2"/>
                <c:pt idx="0">
                  <c:v>Savings (85%)</c:v>
                </c:pt>
                <c:pt idx="1">
                  <c:v>Costs (15%)</c:v>
                </c:pt>
              </c:strCache>
            </c:strRef>
          </c:cat>
          <c:val>
            <c:numRef>
              <c:f>Sheet1!$B$2:$B$3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FFB66-D313-4BA4-9A73-00BE241B8A81}" type="doc">
      <dgm:prSet loTypeId="urn:microsoft.com/office/officeart/2005/8/layout/lProcess2" loCatId="list" qsTypeId="urn:microsoft.com/office/officeart/2005/8/quickstyle/simple5" qsCatId="simple" csTypeId="urn:microsoft.com/office/officeart/2005/8/colors/accent6_5" csCatId="accent6" phldr="1"/>
      <dgm:spPr/>
      <dgm:t>
        <a:bodyPr/>
        <a:lstStyle/>
        <a:p>
          <a:endParaRPr lang="en-GB"/>
        </a:p>
      </dgm:t>
    </dgm:pt>
    <dgm:pt modelId="{850348F0-AF9A-4889-A4FF-33358221AAA0}">
      <dgm:prSet phldrT="[Text]" custT="1"/>
      <dgm:spPr/>
      <dgm:t>
        <a:bodyPr/>
        <a:lstStyle/>
        <a:p>
          <a:r>
            <a:rPr lang="en-GB" sz="2800" dirty="0" smtClean="0"/>
            <a:t>Strategic Agility</a:t>
          </a:r>
          <a:endParaRPr lang="en-GB" sz="2800" dirty="0"/>
        </a:p>
      </dgm:t>
    </dgm:pt>
    <dgm:pt modelId="{F5D7D028-75F1-48C6-8970-1134C536D125}" type="parTrans" cxnId="{2B6F7872-2AEF-4A10-9C49-7C3F8279F5B6}">
      <dgm:prSet/>
      <dgm:spPr/>
      <dgm:t>
        <a:bodyPr/>
        <a:lstStyle/>
        <a:p>
          <a:endParaRPr lang="en-GB"/>
        </a:p>
      </dgm:t>
    </dgm:pt>
    <dgm:pt modelId="{2BE9F64F-0D86-4C3E-8E00-B0173EE2DE8B}" type="sibTrans" cxnId="{2B6F7872-2AEF-4A10-9C49-7C3F8279F5B6}">
      <dgm:prSet/>
      <dgm:spPr/>
      <dgm:t>
        <a:bodyPr/>
        <a:lstStyle/>
        <a:p>
          <a:endParaRPr lang="en-GB"/>
        </a:p>
      </dgm:t>
    </dgm:pt>
    <dgm:pt modelId="{BAD64220-0A6A-4D1A-8399-4C5A172B34E7}">
      <dgm:prSet phldrT="[Text]"/>
      <dgm:spPr/>
      <dgm:t>
        <a:bodyPr anchor="ctr" anchorCtr="0"/>
        <a:lstStyle/>
        <a:p>
          <a:r>
            <a:rPr lang="en-GB" dirty="0" smtClean="0"/>
            <a:t>Respond to unforeseen changes in business requirements</a:t>
          </a:r>
          <a:endParaRPr lang="en-GB" dirty="0"/>
        </a:p>
      </dgm:t>
    </dgm:pt>
    <dgm:pt modelId="{21C7E4BA-3EA9-4960-A482-029297C0B3AB}" type="parTrans" cxnId="{CC1EA9D9-5C0F-4BB7-BD95-926E7AF24AAB}">
      <dgm:prSet/>
      <dgm:spPr/>
      <dgm:t>
        <a:bodyPr/>
        <a:lstStyle/>
        <a:p>
          <a:endParaRPr lang="en-GB"/>
        </a:p>
      </dgm:t>
    </dgm:pt>
    <dgm:pt modelId="{0A70BABE-08CE-4893-803F-0440430C86BC}" type="sibTrans" cxnId="{CC1EA9D9-5C0F-4BB7-BD95-926E7AF24AAB}">
      <dgm:prSet/>
      <dgm:spPr/>
      <dgm:t>
        <a:bodyPr/>
        <a:lstStyle/>
        <a:p>
          <a:endParaRPr lang="en-GB"/>
        </a:p>
      </dgm:t>
    </dgm:pt>
    <dgm:pt modelId="{3707EE78-D97D-4E64-B93E-7FF8659EB1CF}">
      <dgm:prSet phldrT="[Text]" custT="1"/>
      <dgm:spPr/>
      <dgm:t>
        <a:bodyPr/>
        <a:lstStyle/>
        <a:p>
          <a:r>
            <a:rPr lang="en-GB" sz="2800" dirty="0" smtClean="0"/>
            <a:t>Operational Agility</a:t>
          </a:r>
          <a:endParaRPr lang="en-GB" sz="2800" dirty="0"/>
        </a:p>
      </dgm:t>
    </dgm:pt>
    <dgm:pt modelId="{2ECA84F6-A9B3-4A7B-AB95-F9BB8DED83B0}" type="parTrans" cxnId="{49219791-48F6-4A8B-83F3-52399BE8A735}">
      <dgm:prSet/>
      <dgm:spPr/>
      <dgm:t>
        <a:bodyPr/>
        <a:lstStyle/>
        <a:p>
          <a:endParaRPr lang="en-GB"/>
        </a:p>
      </dgm:t>
    </dgm:pt>
    <dgm:pt modelId="{1C006DD5-03AB-404E-9D31-FB98ACA14F19}" type="sibTrans" cxnId="{49219791-48F6-4A8B-83F3-52399BE8A735}">
      <dgm:prSet/>
      <dgm:spPr/>
      <dgm:t>
        <a:bodyPr/>
        <a:lstStyle/>
        <a:p>
          <a:endParaRPr lang="en-GB"/>
        </a:p>
      </dgm:t>
    </dgm:pt>
    <dgm:pt modelId="{94F14965-8744-49B7-B626-FC7F6EBB34E5}">
      <dgm:prSet/>
      <dgm:spPr/>
      <dgm:t>
        <a:bodyPr anchor="ctr" anchorCtr="0"/>
        <a:lstStyle/>
        <a:p>
          <a:r>
            <a:rPr lang="en-GB" dirty="0" smtClean="0"/>
            <a:t>Provide clerical officers with greater flexibility to solve customers' problems</a:t>
          </a:r>
          <a:endParaRPr lang="en-GB" dirty="0"/>
        </a:p>
      </dgm:t>
    </dgm:pt>
    <dgm:pt modelId="{3D71CE21-CF43-4916-9F62-5E723642661A}" type="parTrans" cxnId="{A893891B-4CF5-4BB9-832B-7AD34C9584E2}">
      <dgm:prSet/>
      <dgm:spPr/>
      <dgm:t>
        <a:bodyPr/>
        <a:lstStyle/>
        <a:p>
          <a:endParaRPr lang="en-GB"/>
        </a:p>
      </dgm:t>
    </dgm:pt>
    <dgm:pt modelId="{CE1DB9A8-415A-4588-9D39-96DD37F58390}" type="sibTrans" cxnId="{A893891B-4CF5-4BB9-832B-7AD34C9584E2}">
      <dgm:prSet/>
      <dgm:spPr/>
      <dgm:t>
        <a:bodyPr/>
        <a:lstStyle/>
        <a:p>
          <a:endParaRPr lang="en-GB"/>
        </a:p>
      </dgm:t>
    </dgm:pt>
    <dgm:pt modelId="{E1064639-1031-4845-8A8F-5F66A6E30510}">
      <dgm:prSet phldrT="[Text]" custT="1"/>
      <dgm:spPr/>
      <dgm:t>
        <a:bodyPr/>
        <a:lstStyle/>
        <a:p>
          <a:r>
            <a:rPr lang="en-GB" sz="2800" dirty="0" smtClean="0"/>
            <a:t>Technical Agility</a:t>
          </a:r>
          <a:endParaRPr lang="en-GB" sz="2800" dirty="0"/>
        </a:p>
      </dgm:t>
    </dgm:pt>
    <dgm:pt modelId="{6D66286F-C7D5-4183-A767-C149BB123A11}" type="parTrans" cxnId="{D5ADE072-4013-48DC-A82A-BDC0E17BB618}">
      <dgm:prSet/>
      <dgm:spPr/>
      <dgm:t>
        <a:bodyPr/>
        <a:lstStyle/>
        <a:p>
          <a:endParaRPr lang="en-GB"/>
        </a:p>
      </dgm:t>
    </dgm:pt>
    <dgm:pt modelId="{AB465BE1-0561-4867-9187-78A822C70402}" type="sibTrans" cxnId="{D5ADE072-4013-48DC-A82A-BDC0E17BB618}">
      <dgm:prSet/>
      <dgm:spPr/>
      <dgm:t>
        <a:bodyPr/>
        <a:lstStyle/>
        <a:p>
          <a:endParaRPr lang="en-GB"/>
        </a:p>
      </dgm:t>
    </dgm:pt>
    <dgm:pt modelId="{B18674AC-FA12-49B1-AD57-2646B1516C7B}">
      <dgm:prSet phldrT="[Text]"/>
      <dgm:spPr/>
      <dgm:t>
        <a:bodyPr anchor="ctr" anchorCtr="0"/>
        <a:lstStyle/>
        <a:p>
          <a:r>
            <a:rPr lang="en-GB" dirty="0" smtClean="0"/>
            <a:t>Accommodate changes in technology</a:t>
          </a:r>
          <a:endParaRPr lang="en-GB" dirty="0"/>
        </a:p>
      </dgm:t>
    </dgm:pt>
    <dgm:pt modelId="{04A2A425-6B88-4510-BEE5-AA50231422F7}" type="parTrans" cxnId="{DD6BF47C-93DF-4B70-8712-85A932B4F19E}">
      <dgm:prSet/>
      <dgm:spPr/>
      <dgm:t>
        <a:bodyPr/>
        <a:lstStyle/>
        <a:p>
          <a:endParaRPr lang="en-GB"/>
        </a:p>
      </dgm:t>
    </dgm:pt>
    <dgm:pt modelId="{A04F374E-F6DF-4210-A48A-C3EB79B2F618}" type="sibTrans" cxnId="{DD6BF47C-93DF-4B70-8712-85A932B4F19E}">
      <dgm:prSet/>
      <dgm:spPr/>
      <dgm:t>
        <a:bodyPr/>
        <a:lstStyle/>
        <a:p>
          <a:endParaRPr lang="en-GB"/>
        </a:p>
      </dgm:t>
    </dgm:pt>
    <dgm:pt modelId="{41158C95-C918-48BE-AEFA-8C69FD77EE0A}" type="pres">
      <dgm:prSet presAssocID="{399FFB66-D313-4BA4-9A73-00BE241B8A81}" presName="theList" presStyleCnt="0">
        <dgm:presLayoutVars>
          <dgm:dir/>
          <dgm:animLvl val="lvl"/>
          <dgm:resizeHandles val="exact"/>
        </dgm:presLayoutVars>
      </dgm:prSet>
      <dgm:spPr/>
      <dgm:t>
        <a:bodyPr/>
        <a:lstStyle/>
        <a:p>
          <a:endParaRPr lang="en-GB"/>
        </a:p>
      </dgm:t>
    </dgm:pt>
    <dgm:pt modelId="{0079609B-C149-4650-A01C-8ABF0EF0FCAC}" type="pres">
      <dgm:prSet presAssocID="{850348F0-AF9A-4889-A4FF-33358221AAA0}" presName="compNode" presStyleCnt="0"/>
      <dgm:spPr/>
    </dgm:pt>
    <dgm:pt modelId="{A971E66F-FEF7-463C-9A44-289C0A0EF96F}" type="pres">
      <dgm:prSet presAssocID="{850348F0-AF9A-4889-A4FF-33358221AAA0}" presName="aNode" presStyleLbl="bgShp" presStyleIdx="0" presStyleCnt="3"/>
      <dgm:spPr/>
      <dgm:t>
        <a:bodyPr/>
        <a:lstStyle/>
        <a:p>
          <a:endParaRPr lang="en-GB"/>
        </a:p>
      </dgm:t>
    </dgm:pt>
    <dgm:pt modelId="{B7EB0148-1E36-45A7-8899-9DB6AE34EF9C}" type="pres">
      <dgm:prSet presAssocID="{850348F0-AF9A-4889-A4FF-33358221AAA0}" presName="textNode" presStyleLbl="bgShp" presStyleIdx="0" presStyleCnt="3"/>
      <dgm:spPr/>
      <dgm:t>
        <a:bodyPr/>
        <a:lstStyle/>
        <a:p>
          <a:endParaRPr lang="en-GB"/>
        </a:p>
      </dgm:t>
    </dgm:pt>
    <dgm:pt modelId="{6560A6DD-AE5C-4C17-9022-B128722F998D}" type="pres">
      <dgm:prSet presAssocID="{850348F0-AF9A-4889-A4FF-33358221AAA0}" presName="compChildNode" presStyleCnt="0"/>
      <dgm:spPr/>
    </dgm:pt>
    <dgm:pt modelId="{9A6A574E-609D-4C9D-BB07-7C9D7E2DD973}" type="pres">
      <dgm:prSet presAssocID="{850348F0-AF9A-4889-A4FF-33358221AAA0}" presName="theInnerList" presStyleCnt="0"/>
      <dgm:spPr/>
    </dgm:pt>
    <dgm:pt modelId="{C95CF7EE-849C-4C1A-8221-748F325E01D5}" type="pres">
      <dgm:prSet presAssocID="{BAD64220-0A6A-4D1A-8399-4C5A172B34E7}" presName="childNode" presStyleLbl="node1" presStyleIdx="0" presStyleCnt="3">
        <dgm:presLayoutVars>
          <dgm:bulletEnabled val="1"/>
        </dgm:presLayoutVars>
      </dgm:prSet>
      <dgm:spPr/>
      <dgm:t>
        <a:bodyPr/>
        <a:lstStyle/>
        <a:p>
          <a:endParaRPr lang="en-GB"/>
        </a:p>
      </dgm:t>
    </dgm:pt>
    <dgm:pt modelId="{EBD9EAD8-7749-4BC3-902D-8B3A2255E0E6}" type="pres">
      <dgm:prSet presAssocID="{850348F0-AF9A-4889-A4FF-33358221AAA0}" presName="aSpace" presStyleCnt="0"/>
      <dgm:spPr/>
    </dgm:pt>
    <dgm:pt modelId="{FFF4B034-C5A6-4EE1-A7FA-CB5FD9971EF7}" type="pres">
      <dgm:prSet presAssocID="{3707EE78-D97D-4E64-B93E-7FF8659EB1CF}" presName="compNode" presStyleCnt="0"/>
      <dgm:spPr/>
    </dgm:pt>
    <dgm:pt modelId="{BA727A85-091E-4745-9D82-0B5E42524499}" type="pres">
      <dgm:prSet presAssocID="{3707EE78-D97D-4E64-B93E-7FF8659EB1CF}" presName="aNode" presStyleLbl="bgShp" presStyleIdx="1" presStyleCnt="3"/>
      <dgm:spPr/>
      <dgm:t>
        <a:bodyPr/>
        <a:lstStyle/>
        <a:p>
          <a:endParaRPr lang="en-GB"/>
        </a:p>
      </dgm:t>
    </dgm:pt>
    <dgm:pt modelId="{F0B997BB-52A6-4C9E-BD5D-FE5359DB927A}" type="pres">
      <dgm:prSet presAssocID="{3707EE78-D97D-4E64-B93E-7FF8659EB1CF}" presName="textNode" presStyleLbl="bgShp" presStyleIdx="1" presStyleCnt="3"/>
      <dgm:spPr/>
      <dgm:t>
        <a:bodyPr/>
        <a:lstStyle/>
        <a:p>
          <a:endParaRPr lang="en-GB"/>
        </a:p>
      </dgm:t>
    </dgm:pt>
    <dgm:pt modelId="{605552C1-EE38-4ADB-A355-13410550FA1E}" type="pres">
      <dgm:prSet presAssocID="{3707EE78-D97D-4E64-B93E-7FF8659EB1CF}" presName="compChildNode" presStyleCnt="0"/>
      <dgm:spPr/>
    </dgm:pt>
    <dgm:pt modelId="{08B85367-47DA-435B-B3EE-ECD8BD93E14E}" type="pres">
      <dgm:prSet presAssocID="{3707EE78-D97D-4E64-B93E-7FF8659EB1CF}" presName="theInnerList" presStyleCnt="0"/>
      <dgm:spPr/>
    </dgm:pt>
    <dgm:pt modelId="{F9E0D124-9E22-4CE1-BF7F-ED5D59D917C4}" type="pres">
      <dgm:prSet presAssocID="{94F14965-8744-49B7-B626-FC7F6EBB34E5}" presName="childNode" presStyleLbl="node1" presStyleIdx="1" presStyleCnt="3">
        <dgm:presLayoutVars>
          <dgm:bulletEnabled val="1"/>
        </dgm:presLayoutVars>
      </dgm:prSet>
      <dgm:spPr/>
      <dgm:t>
        <a:bodyPr/>
        <a:lstStyle/>
        <a:p>
          <a:endParaRPr lang="en-GB"/>
        </a:p>
      </dgm:t>
    </dgm:pt>
    <dgm:pt modelId="{7EFB52A4-021F-41C4-8E48-EA857633D64F}" type="pres">
      <dgm:prSet presAssocID="{3707EE78-D97D-4E64-B93E-7FF8659EB1CF}" presName="aSpace" presStyleCnt="0"/>
      <dgm:spPr/>
    </dgm:pt>
    <dgm:pt modelId="{F118978C-EE5E-438D-8AA5-B9D18C37EAC3}" type="pres">
      <dgm:prSet presAssocID="{E1064639-1031-4845-8A8F-5F66A6E30510}" presName="compNode" presStyleCnt="0"/>
      <dgm:spPr/>
    </dgm:pt>
    <dgm:pt modelId="{A95CCC73-2FCD-4DE4-A381-3D30A0DCA969}" type="pres">
      <dgm:prSet presAssocID="{E1064639-1031-4845-8A8F-5F66A6E30510}" presName="aNode" presStyleLbl="bgShp" presStyleIdx="2" presStyleCnt="3"/>
      <dgm:spPr/>
      <dgm:t>
        <a:bodyPr/>
        <a:lstStyle/>
        <a:p>
          <a:endParaRPr lang="en-GB"/>
        </a:p>
      </dgm:t>
    </dgm:pt>
    <dgm:pt modelId="{63482E8C-FE1A-4788-B859-FDB3635A7710}" type="pres">
      <dgm:prSet presAssocID="{E1064639-1031-4845-8A8F-5F66A6E30510}" presName="textNode" presStyleLbl="bgShp" presStyleIdx="2" presStyleCnt="3"/>
      <dgm:spPr/>
      <dgm:t>
        <a:bodyPr/>
        <a:lstStyle/>
        <a:p>
          <a:endParaRPr lang="en-GB"/>
        </a:p>
      </dgm:t>
    </dgm:pt>
    <dgm:pt modelId="{10227E95-3EE1-487A-801E-693E471E9974}" type="pres">
      <dgm:prSet presAssocID="{E1064639-1031-4845-8A8F-5F66A6E30510}" presName="compChildNode" presStyleCnt="0"/>
      <dgm:spPr/>
    </dgm:pt>
    <dgm:pt modelId="{FA3C8590-AC22-4CBB-8A46-B0CCD336D530}" type="pres">
      <dgm:prSet presAssocID="{E1064639-1031-4845-8A8F-5F66A6E30510}" presName="theInnerList" presStyleCnt="0"/>
      <dgm:spPr/>
    </dgm:pt>
    <dgm:pt modelId="{0E4C5136-013F-4122-B171-9AFC0D97C460}" type="pres">
      <dgm:prSet presAssocID="{B18674AC-FA12-49B1-AD57-2646B1516C7B}" presName="childNode" presStyleLbl="node1" presStyleIdx="2" presStyleCnt="3">
        <dgm:presLayoutVars>
          <dgm:bulletEnabled val="1"/>
        </dgm:presLayoutVars>
      </dgm:prSet>
      <dgm:spPr/>
      <dgm:t>
        <a:bodyPr/>
        <a:lstStyle/>
        <a:p>
          <a:endParaRPr lang="en-GB"/>
        </a:p>
      </dgm:t>
    </dgm:pt>
  </dgm:ptLst>
  <dgm:cxnLst>
    <dgm:cxn modelId="{07DB1B09-F81C-4E84-94BD-F4384C75725C}" type="presOf" srcId="{3707EE78-D97D-4E64-B93E-7FF8659EB1CF}" destId="{F0B997BB-52A6-4C9E-BD5D-FE5359DB927A}" srcOrd="1" destOrd="0" presId="urn:microsoft.com/office/officeart/2005/8/layout/lProcess2"/>
    <dgm:cxn modelId="{CC1EA9D9-5C0F-4BB7-BD95-926E7AF24AAB}" srcId="{850348F0-AF9A-4889-A4FF-33358221AAA0}" destId="{BAD64220-0A6A-4D1A-8399-4C5A172B34E7}" srcOrd="0" destOrd="0" parTransId="{21C7E4BA-3EA9-4960-A482-029297C0B3AB}" sibTransId="{0A70BABE-08CE-4893-803F-0440430C86BC}"/>
    <dgm:cxn modelId="{81F927CB-2770-41C9-B47A-9C3C3BCE7E2C}" type="presOf" srcId="{B18674AC-FA12-49B1-AD57-2646B1516C7B}" destId="{0E4C5136-013F-4122-B171-9AFC0D97C460}" srcOrd="0" destOrd="0" presId="urn:microsoft.com/office/officeart/2005/8/layout/lProcess2"/>
    <dgm:cxn modelId="{DBBC3E60-7A7D-4931-9984-5E97590375E8}" type="presOf" srcId="{94F14965-8744-49B7-B626-FC7F6EBB34E5}" destId="{F9E0D124-9E22-4CE1-BF7F-ED5D59D917C4}" srcOrd="0" destOrd="0" presId="urn:microsoft.com/office/officeart/2005/8/layout/lProcess2"/>
    <dgm:cxn modelId="{038CC1CA-16E5-4D61-9478-EF92821DDEEE}" type="presOf" srcId="{399FFB66-D313-4BA4-9A73-00BE241B8A81}" destId="{41158C95-C918-48BE-AEFA-8C69FD77EE0A}" srcOrd="0" destOrd="0" presId="urn:microsoft.com/office/officeart/2005/8/layout/lProcess2"/>
    <dgm:cxn modelId="{A2A884FD-5B28-43E5-BD08-28AA1523A7F5}" type="presOf" srcId="{3707EE78-D97D-4E64-B93E-7FF8659EB1CF}" destId="{BA727A85-091E-4745-9D82-0B5E42524499}" srcOrd="0" destOrd="0" presId="urn:microsoft.com/office/officeart/2005/8/layout/lProcess2"/>
    <dgm:cxn modelId="{DD6BF47C-93DF-4B70-8712-85A932B4F19E}" srcId="{E1064639-1031-4845-8A8F-5F66A6E30510}" destId="{B18674AC-FA12-49B1-AD57-2646B1516C7B}" srcOrd="0" destOrd="0" parTransId="{04A2A425-6B88-4510-BEE5-AA50231422F7}" sibTransId="{A04F374E-F6DF-4210-A48A-C3EB79B2F618}"/>
    <dgm:cxn modelId="{FA1EA420-0858-49E5-91A8-6794C7C92AC6}" type="presOf" srcId="{850348F0-AF9A-4889-A4FF-33358221AAA0}" destId="{B7EB0148-1E36-45A7-8899-9DB6AE34EF9C}" srcOrd="1" destOrd="0" presId="urn:microsoft.com/office/officeart/2005/8/layout/lProcess2"/>
    <dgm:cxn modelId="{C3253549-3ACB-4297-BCFC-2FAB162D9C8B}" type="presOf" srcId="{850348F0-AF9A-4889-A4FF-33358221AAA0}" destId="{A971E66F-FEF7-463C-9A44-289C0A0EF96F}" srcOrd="0" destOrd="0" presId="urn:microsoft.com/office/officeart/2005/8/layout/lProcess2"/>
    <dgm:cxn modelId="{2B6F7872-2AEF-4A10-9C49-7C3F8279F5B6}" srcId="{399FFB66-D313-4BA4-9A73-00BE241B8A81}" destId="{850348F0-AF9A-4889-A4FF-33358221AAA0}" srcOrd="0" destOrd="0" parTransId="{F5D7D028-75F1-48C6-8970-1134C536D125}" sibTransId="{2BE9F64F-0D86-4C3E-8E00-B0173EE2DE8B}"/>
    <dgm:cxn modelId="{C9572064-6681-48D5-94FA-F09AAA0C6A5C}" type="presOf" srcId="{E1064639-1031-4845-8A8F-5F66A6E30510}" destId="{A95CCC73-2FCD-4DE4-A381-3D30A0DCA969}" srcOrd="0" destOrd="0" presId="urn:microsoft.com/office/officeart/2005/8/layout/lProcess2"/>
    <dgm:cxn modelId="{A893891B-4CF5-4BB9-832B-7AD34C9584E2}" srcId="{3707EE78-D97D-4E64-B93E-7FF8659EB1CF}" destId="{94F14965-8744-49B7-B626-FC7F6EBB34E5}" srcOrd="0" destOrd="0" parTransId="{3D71CE21-CF43-4916-9F62-5E723642661A}" sibTransId="{CE1DB9A8-415A-4588-9D39-96DD37F58390}"/>
    <dgm:cxn modelId="{D5ADE072-4013-48DC-A82A-BDC0E17BB618}" srcId="{399FFB66-D313-4BA4-9A73-00BE241B8A81}" destId="{E1064639-1031-4845-8A8F-5F66A6E30510}" srcOrd="2" destOrd="0" parTransId="{6D66286F-C7D5-4183-A767-C149BB123A11}" sibTransId="{AB465BE1-0561-4867-9187-78A822C70402}"/>
    <dgm:cxn modelId="{49219791-48F6-4A8B-83F3-52399BE8A735}" srcId="{399FFB66-D313-4BA4-9A73-00BE241B8A81}" destId="{3707EE78-D97D-4E64-B93E-7FF8659EB1CF}" srcOrd="1" destOrd="0" parTransId="{2ECA84F6-A9B3-4A7B-AB95-F9BB8DED83B0}" sibTransId="{1C006DD5-03AB-404E-9D31-FB98ACA14F19}"/>
    <dgm:cxn modelId="{51B2B071-13BA-49DD-BB7C-07414B159729}" type="presOf" srcId="{BAD64220-0A6A-4D1A-8399-4C5A172B34E7}" destId="{C95CF7EE-849C-4C1A-8221-748F325E01D5}" srcOrd="0" destOrd="0" presId="urn:microsoft.com/office/officeart/2005/8/layout/lProcess2"/>
    <dgm:cxn modelId="{C66A5EBA-B481-4E8D-9F8D-20D4FA02511E}" type="presOf" srcId="{E1064639-1031-4845-8A8F-5F66A6E30510}" destId="{63482E8C-FE1A-4788-B859-FDB3635A7710}" srcOrd="1" destOrd="0" presId="urn:microsoft.com/office/officeart/2005/8/layout/lProcess2"/>
    <dgm:cxn modelId="{90D4D117-1DC6-4415-BB32-F882C4A4F401}" type="presParOf" srcId="{41158C95-C918-48BE-AEFA-8C69FD77EE0A}" destId="{0079609B-C149-4650-A01C-8ABF0EF0FCAC}" srcOrd="0" destOrd="0" presId="urn:microsoft.com/office/officeart/2005/8/layout/lProcess2"/>
    <dgm:cxn modelId="{4BA37C6F-14A2-4661-BFE3-16555B1C36DB}" type="presParOf" srcId="{0079609B-C149-4650-A01C-8ABF0EF0FCAC}" destId="{A971E66F-FEF7-463C-9A44-289C0A0EF96F}" srcOrd="0" destOrd="0" presId="urn:microsoft.com/office/officeart/2005/8/layout/lProcess2"/>
    <dgm:cxn modelId="{7DA8BFD3-F4CD-4ED0-8747-F45E049E9139}" type="presParOf" srcId="{0079609B-C149-4650-A01C-8ABF0EF0FCAC}" destId="{B7EB0148-1E36-45A7-8899-9DB6AE34EF9C}" srcOrd="1" destOrd="0" presId="urn:microsoft.com/office/officeart/2005/8/layout/lProcess2"/>
    <dgm:cxn modelId="{B805EDB8-E923-4349-96DA-1C0BED51B5EF}" type="presParOf" srcId="{0079609B-C149-4650-A01C-8ABF0EF0FCAC}" destId="{6560A6DD-AE5C-4C17-9022-B128722F998D}" srcOrd="2" destOrd="0" presId="urn:microsoft.com/office/officeart/2005/8/layout/lProcess2"/>
    <dgm:cxn modelId="{E8A77910-BF85-4565-907C-311B94949EBD}" type="presParOf" srcId="{6560A6DD-AE5C-4C17-9022-B128722F998D}" destId="{9A6A574E-609D-4C9D-BB07-7C9D7E2DD973}" srcOrd="0" destOrd="0" presId="urn:microsoft.com/office/officeart/2005/8/layout/lProcess2"/>
    <dgm:cxn modelId="{B2D7A087-B865-46DA-98C6-0D281216D37D}" type="presParOf" srcId="{9A6A574E-609D-4C9D-BB07-7C9D7E2DD973}" destId="{C95CF7EE-849C-4C1A-8221-748F325E01D5}" srcOrd="0" destOrd="0" presId="urn:microsoft.com/office/officeart/2005/8/layout/lProcess2"/>
    <dgm:cxn modelId="{DC9DBD43-9E9A-4EDE-8751-BBFBC6CEA319}" type="presParOf" srcId="{41158C95-C918-48BE-AEFA-8C69FD77EE0A}" destId="{EBD9EAD8-7749-4BC3-902D-8B3A2255E0E6}" srcOrd="1" destOrd="0" presId="urn:microsoft.com/office/officeart/2005/8/layout/lProcess2"/>
    <dgm:cxn modelId="{6D194674-FF0C-43B2-930D-7395F71CB59E}" type="presParOf" srcId="{41158C95-C918-48BE-AEFA-8C69FD77EE0A}" destId="{FFF4B034-C5A6-4EE1-A7FA-CB5FD9971EF7}" srcOrd="2" destOrd="0" presId="urn:microsoft.com/office/officeart/2005/8/layout/lProcess2"/>
    <dgm:cxn modelId="{4D15DD0B-B415-4A4A-96BC-7C406474FD7B}" type="presParOf" srcId="{FFF4B034-C5A6-4EE1-A7FA-CB5FD9971EF7}" destId="{BA727A85-091E-4745-9D82-0B5E42524499}" srcOrd="0" destOrd="0" presId="urn:microsoft.com/office/officeart/2005/8/layout/lProcess2"/>
    <dgm:cxn modelId="{98B189AE-2DA5-4562-9DE0-EEA7E49B8DD1}" type="presParOf" srcId="{FFF4B034-C5A6-4EE1-A7FA-CB5FD9971EF7}" destId="{F0B997BB-52A6-4C9E-BD5D-FE5359DB927A}" srcOrd="1" destOrd="0" presId="urn:microsoft.com/office/officeart/2005/8/layout/lProcess2"/>
    <dgm:cxn modelId="{36342BB8-14D2-46BA-B788-2AE10079A424}" type="presParOf" srcId="{FFF4B034-C5A6-4EE1-A7FA-CB5FD9971EF7}" destId="{605552C1-EE38-4ADB-A355-13410550FA1E}" srcOrd="2" destOrd="0" presId="urn:microsoft.com/office/officeart/2005/8/layout/lProcess2"/>
    <dgm:cxn modelId="{C2E4F3C8-64D4-47FF-B1D9-E0DFDD6BA0F9}" type="presParOf" srcId="{605552C1-EE38-4ADB-A355-13410550FA1E}" destId="{08B85367-47DA-435B-B3EE-ECD8BD93E14E}" srcOrd="0" destOrd="0" presId="urn:microsoft.com/office/officeart/2005/8/layout/lProcess2"/>
    <dgm:cxn modelId="{23D03D24-F649-4953-AD45-92FC019F9AFC}" type="presParOf" srcId="{08B85367-47DA-435B-B3EE-ECD8BD93E14E}" destId="{F9E0D124-9E22-4CE1-BF7F-ED5D59D917C4}" srcOrd="0" destOrd="0" presId="urn:microsoft.com/office/officeart/2005/8/layout/lProcess2"/>
    <dgm:cxn modelId="{9F894E7F-FD93-4716-87DC-867EC530377E}" type="presParOf" srcId="{41158C95-C918-48BE-AEFA-8C69FD77EE0A}" destId="{7EFB52A4-021F-41C4-8E48-EA857633D64F}" srcOrd="3" destOrd="0" presId="urn:microsoft.com/office/officeart/2005/8/layout/lProcess2"/>
    <dgm:cxn modelId="{5E6ABA87-0385-4061-A915-BD901F4E9BB6}" type="presParOf" srcId="{41158C95-C918-48BE-AEFA-8C69FD77EE0A}" destId="{F118978C-EE5E-438D-8AA5-B9D18C37EAC3}" srcOrd="4" destOrd="0" presId="urn:microsoft.com/office/officeart/2005/8/layout/lProcess2"/>
    <dgm:cxn modelId="{E7382716-184A-47AB-B847-AC7EB47699DC}" type="presParOf" srcId="{F118978C-EE5E-438D-8AA5-B9D18C37EAC3}" destId="{A95CCC73-2FCD-4DE4-A381-3D30A0DCA969}" srcOrd="0" destOrd="0" presId="urn:microsoft.com/office/officeart/2005/8/layout/lProcess2"/>
    <dgm:cxn modelId="{F2FFCE80-0B84-44F2-9F59-046969C9F950}" type="presParOf" srcId="{F118978C-EE5E-438D-8AA5-B9D18C37EAC3}" destId="{63482E8C-FE1A-4788-B859-FDB3635A7710}" srcOrd="1" destOrd="0" presId="urn:microsoft.com/office/officeart/2005/8/layout/lProcess2"/>
    <dgm:cxn modelId="{3C490ED6-A247-4668-B29C-CB23B7175008}" type="presParOf" srcId="{F118978C-EE5E-438D-8AA5-B9D18C37EAC3}" destId="{10227E95-3EE1-487A-801E-693E471E9974}" srcOrd="2" destOrd="0" presId="urn:microsoft.com/office/officeart/2005/8/layout/lProcess2"/>
    <dgm:cxn modelId="{23DE4E4B-0CFC-48D2-92D1-4949C6195BAB}" type="presParOf" srcId="{10227E95-3EE1-487A-801E-693E471E9974}" destId="{FA3C8590-AC22-4CBB-8A46-B0CCD336D530}" srcOrd="0" destOrd="0" presId="urn:microsoft.com/office/officeart/2005/8/layout/lProcess2"/>
    <dgm:cxn modelId="{A1357130-FA5F-4A9E-8E82-A5805FFBF7E0}" type="presParOf" srcId="{FA3C8590-AC22-4CBB-8A46-B0CCD336D530}" destId="{0E4C5136-013F-4122-B171-9AFC0D97C4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1E66F-FEF7-463C-9A44-289C0A0EF96F}">
      <dsp:nvSpPr>
        <dsp:cNvPr id="0" name=""/>
        <dsp:cNvSpPr/>
      </dsp:nvSpPr>
      <dsp:spPr>
        <a:xfrm>
          <a:off x="1220"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Strategic Agility</a:t>
          </a:r>
          <a:endParaRPr lang="en-GB" sz="2800" kern="1200" dirty="0"/>
        </a:p>
      </dsp:txBody>
      <dsp:txXfrm>
        <a:off x="1220" y="0"/>
        <a:ext cx="3174247" cy="1457335"/>
      </dsp:txXfrm>
    </dsp:sp>
    <dsp:sp modelId="{C95CF7EE-849C-4C1A-8221-748F325E01D5}">
      <dsp:nvSpPr>
        <dsp:cNvPr id="0" name=""/>
        <dsp:cNvSpPr/>
      </dsp:nvSpPr>
      <dsp:spPr>
        <a:xfrm>
          <a:off x="318645" y="1457335"/>
          <a:ext cx="2539397" cy="3157559"/>
        </a:xfrm>
        <a:prstGeom prst="roundRect">
          <a:avLst>
            <a:gd name="adj" fmla="val 10000"/>
          </a:avLst>
        </a:prstGeom>
        <a:gradFill rotWithShape="0">
          <a:gsLst>
            <a:gs pos="0">
              <a:schemeClr val="accent6">
                <a:alpha val="90000"/>
                <a:hueOff val="0"/>
                <a:satOff val="0"/>
                <a:lumOff val="0"/>
                <a:alphaOff val="0"/>
                <a:shade val="85000"/>
              </a:schemeClr>
            </a:gs>
            <a:gs pos="100000">
              <a:schemeClr val="accent6">
                <a:alpha val="90000"/>
                <a:hueOff val="0"/>
                <a:satOff val="0"/>
                <a:lumOff val="0"/>
                <a:alphaOff val="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Respond to unforeseen changes in business requirements</a:t>
          </a:r>
          <a:endParaRPr lang="en-GB" sz="3100" kern="1200" dirty="0"/>
        </a:p>
      </dsp:txBody>
      <dsp:txXfrm>
        <a:off x="393021" y="1531711"/>
        <a:ext cx="2390645" cy="3008807"/>
      </dsp:txXfrm>
    </dsp:sp>
    <dsp:sp modelId="{BA727A85-091E-4745-9D82-0B5E42524499}">
      <dsp:nvSpPr>
        <dsp:cNvPr id="0" name=""/>
        <dsp:cNvSpPr/>
      </dsp:nvSpPr>
      <dsp:spPr>
        <a:xfrm>
          <a:off x="3413536"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Operational Agility</a:t>
          </a:r>
          <a:endParaRPr lang="en-GB" sz="2800" kern="1200" dirty="0"/>
        </a:p>
      </dsp:txBody>
      <dsp:txXfrm>
        <a:off x="3413536" y="0"/>
        <a:ext cx="3174247" cy="1457335"/>
      </dsp:txXfrm>
    </dsp:sp>
    <dsp:sp modelId="{F9E0D124-9E22-4CE1-BF7F-ED5D59D917C4}">
      <dsp:nvSpPr>
        <dsp:cNvPr id="0" name=""/>
        <dsp:cNvSpPr/>
      </dsp:nvSpPr>
      <dsp:spPr>
        <a:xfrm>
          <a:off x="3730961" y="1457335"/>
          <a:ext cx="2539397" cy="3157559"/>
        </a:xfrm>
        <a:prstGeom prst="roundRect">
          <a:avLst>
            <a:gd name="adj" fmla="val 10000"/>
          </a:avLst>
        </a:prstGeom>
        <a:gradFill rotWithShape="0">
          <a:gsLst>
            <a:gs pos="0">
              <a:schemeClr val="accent6">
                <a:alpha val="90000"/>
                <a:hueOff val="0"/>
                <a:satOff val="0"/>
                <a:lumOff val="0"/>
                <a:alphaOff val="-20000"/>
                <a:shade val="85000"/>
              </a:schemeClr>
            </a:gs>
            <a:gs pos="100000">
              <a:schemeClr val="accent6">
                <a:alpha val="90000"/>
                <a:hueOff val="0"/>
                <a:satOff val="0"/>
                <a:lumOff val="0"/>
                <a:alphaOff val="-2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Provide clerical officers with greater flexibility to solve customers' problems</a:t>
          </a:r>
          <a:endParaRPr lang="en-GB" sz="3100" kern="1200" dirty="0"/>
        </a:p>
      </dsp:txBody>
      <dsp:txXfrm>
        <a:off x="3805337" y="1531711"/>
        <a:ext cx="2390645" cy="3008807"/>
      </dsp:txXfrm>
    </dsp:sp>
    <dsp:sp modelId="{A95CCC73-2FCD-4DE4-A381-3D30A0DCA969}">
      <dsp:nvSpPr>
        <dsp:cNvPr id="0" name=""/>
        <dsp:cNvSpPr/>
      </dsp:nvSpPr>
      <dsp:spPr>
        <a:xfrm>
          <a:off x="6825852"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Technical Agility</a:t>
          </a:r>
          <a:endParaRPr lang="en-GB" sz="2800" kern="1200" dirty="0"/>
        </a:p>
      </dsp:txBody>
      <dsp:txXfrm>
        <a:off x="6825852" y="0"/>
        <a:ext cx="3174247" cy="1457335"/>
      </dsp:txXfrm>
    </dsp:sp>
    <dsp:sp modelId="{0E4C5136-013F-4122-B171-9AFC0D97C460}">
      <dsp:nvSpPr>
        <dsp:cNvPr id="0" name=""/>
        <dsp:cNvSpPr/>
      </dsp:nvSpPr>
      <dsp:spPr>
        <a:xfrm>
          <a:off x="7143276" y="1457335"/>
          <a:ext cx="2539397" cy="3157559"/>
        </a:xfrm>
        <a:prstGeom prst="roundRect">
          <a:avLst>
            <a:gd name="adj" fmla="val 10000"/>
          </a:avLst>
        </a:prstGeom>
        <a:gradFill rotWithShape="0">
          <a:gsLst>
            <a:gs pos="0">
              <a:schemeClr val="accent6">
                <a:alpha val="90000"/>
                <a:hueOff val="0"/>
                <a:satOff val="0"/>
                <a:lumOff val="0"/>
                <a:alphaOff val="-40000"/>
                <a:shade val="85000"/>
              </a:schemeClr>
            </a:gs>
            <a:gs pos="100000">
              <a:schemeClr val="accent6">
                <a:alpha val="90000"/>
                <a:hueOff val="0"/>
                <a:satOff val="0"/>
                <a:lumOff val="0"/>
                <a:alphaOff val="-4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Accommodate changes in technology</a:t>
          </a:r>
          <a:endParaRPr lang="en-GB" sz="3100" kern="1200" dirty="0"/>
        </a:p>
      </dsp:txBody>
      <dsp:txXfrm>
        <a:off x="7217652" y="1531711"/>
        <a:ext cx="2390645" cy="300880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0.31841</cdr:x>
      <cdr:y>0.12791</cdr:y>
    </cdr:from>
    <cdr:to>
      <cdr:x>0.54657</cdr:x>
      <cdr:y>0.45278</cdr:y>
    </cdr:to>
    <cdr:sp macro="" textlink="">
      <cdr:nvSpPr>
        <cdr:cNvPr id="2" name="TextBox 1"/>
        <cdr:cNvSpPr txBox="1"/>
      </cdr:nvSpPr>
      <cdr:spPr>
        <a:xfrm xmlns:a="http://schemas.openxmlformats.org/drawingml/2006/main">
          <a:off x="1701488" y="360030"/>
          <a:ext cx="1219216" cy="91441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GB" sz="2000" b="1" dirty="0" smtClean="0">
              <a:solidFill>
                <a:schemeClr val="bg1"/>
              </a:solidFill>
            </a:rPr>
            <a:t>Costs</a:t>
          </a:r>
        </a:p>
        <a:p xmlns:a="http://schemas.openxmlformats.org/drawingml/2006/main">
          <a:pPr algn="ctr"/>
          <a:r>
            <a:rPr lang="en-GB" sz="2000" b="1" dirty="0" smtClean="0">
              <a:solidFill>
                <a:schemeClr val="bg1"/>
              </a:solidFill>
            </a:rPr>
            <a:t>15%</a:t>
          </a:r>
          <a:endParaRPr lang="en-GB" sz="2000" b="1"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ED2A32-530F-4BE3-8189-C90F91EC1461}" type="datetimeFigureOut">
              <a:rPr lang="en-GB" smtClean="0"/>
              <a:t>04/10/2017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C12EF-B2BE-4B02-83BF-ABC65761613B}" type="slidenum">
              <a:rPr lang="en-GB" smtClean="0"/>
              <a:t>‹#›</a:t>
            </a:fld>
            <a:endParaRPr lang="en-GB"/>
          </a:p>
        </p:txBody>
      </p:sp>
    </p:spTree>
    <p:extLst>
      <p:ext uri="{BB962C8B-B14F-4D97-AF65-F5344CB8AC3E}">
        <p14:creationId xmlns:p14="http://schemas.microsoft.com/office/powerpoint/2010/main" val="50590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defTabSz="914400">
              <a:lnSpc>
                <a:spcPct val="100000"/>
              </a:lnSpc>
              <a:defRPr sz="1800"/>
            </a:pPr>
            <a:r>
              <a:t>Our client, Eurocommercial Properties, is one of Europe’s experienced operator of shopping malls. They operate 33 shopping centers in France Sweden and Italy with a combined value of 2.7 billion euros. The shopping centres generate an annual rental income of 175 million Euro’s</a:t>
            </a:r>
          </a:p>
          <a:p>
            <a:pPr lvl="0" defTabSz="914400">
              <a:lnSpc>
                <a:spcPct val="100000"/>
              </a:lnSpc>
              <a:defRPr sz="1800"/>
            </a:pPr>
            <a:r>
              <a:t>This seem big numbers but in the market ECP is relatively small company. But this allows them to operate lean and have short management lines.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"just enough" process/context/constraints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41</a:t>
            </a:fld>
            <a:endParaRPr lang="en-GB"/>
          </a:p>
        </p:txBody>
      </p:sp>
    </p:spTree>
    <p:extLst>
      <p:ext uri="{BB962C8B-B14F-4D97-AF65-F5344CB8AC3E}">
        <p14:creationId xmlns:p14="http://schemas.microsoft.com/office/powerpoint/2010/main" val="294011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43</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45</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Wardley</a:t>
            </a:r>
            <a:r>
              <a:rPr lang="en-GB" dirty="0" smtClean="0"/>
              <a:t> maps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47</a:t>
            </a:fld>
            <a:endParaRPr lang="en-GB"/>
          </a:p>
        </p:txBody>
      </p:sp>
    </p:spTree>
    <p:extLst>
      <p:ext uri="{BB962C8B-B14F-4D97-AF65-F5344CB8AC3E}">
        <p14:creationId xmlns:p14="http://schemas.microsoft.com/office/powerpoint/2010/main" val="19483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The original metaphor was very powerful</a:t>
            </a:r>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53</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54</a:t>
            </a:fld>
            <a:endParaRPr lang="en-GB"/>
          </a:p>
        </p:txBody>
      </p:sp>
    </p:spTree>
    <p:extLst>
      <p:ext uri="{BB962C8B-B14F-4D97-AF65-F5344CB8AC3E}">
        <p14:creationId xmlns:p14="http://schemas.microsoft.com/office/powerpoint/2010/main" val="416270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2AE77-EE21-4398-B2E1-1F636016D0D7}" type="slidenum">
              <a:rPr lang="en-GB"/>
              <a:pPr/>
              <a:t>67</a:t>
            </a:fld>
            <a:endParaRPr lang="en-GB"/>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8212D-A7D5-4281-BB2F-22D986DF3916}" type="slidenum">
              <a:rPr lang="en-GB"/>
              <a:pPr/>
              <a:t>68</a:t>
            </a:fld>
            <a:endParaRPr lang="en-GB"/>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r>
              <a:rPr lang="en-US" dirty="0" smtClean="0"/>
              <a:t>ECS deadlines (9 months), budget Nov 08</a:t>
            </a:r>
            <a:r>
              <a:rPr lang="en-US" baseline="0" dirty="0" smtClean="0"/>
              <a:t> deadlines</a:t>
            </a:r>
          </a:p>
          <a:p>
            <a:endParaRPr lang="en-US" baseline="0" dirty="0" smtClean="0"/>
          </a:p>
          <a:p>
            <a:pPr eaLnBrk="1" hangingPunct="1"/>
            <a:r>
              <a:rPr lang="en-GB" sz="1800" dirty="0"/>
              <a:t>Has exhibited agility at strategic, operational and technical levels</a:t>
            </a:r>
          </a:p>
          <a:p>
            <a:pPr lvl="1" eaLnBrk="1" hangingPunct="1"/>
            <a:r>
              <a:rPr lang="en-GB" sz="1700" dirty="0"/>
              <a:t>New benefit announced in Parliament in Dec 2005</a:t>
            </a:r>
          </a:p>
          <a:p>
            <a:pPr lvl="1" eaLnBrk="1" hangingPunct="1"/>
            <a:r>
              <a:rPr lang="en-GB" sz="1700" dirty="0"/>
              <a:t>Went live 9 months later, Aug 2006</a:t>
            </a:r>
          </a:p>
          <a:p>
            <a:pPr lvl="1" eaLnBrk="1" hangingPunct="1"/>
            <a:endParaRPr lang="en-GB" sz="1700" dirty="0"/>
          </a:p>
          <a:p>
            <a:pPr lvl="0" eaLnBrk="1" hangingPunct="1"/>
            <a:r>
              <a:rPr lang="en-GB" dirty="0" smtClean="0"/>
              <a:t>Similarly</a:t>
            </a:r>
            <a:r>
              <a:rPr lang="en-GB" baseline="0" dirty="0" smtClean="0"/>
              <a:t> in Nov 2008 budget ... first set of requirements live in Feb 2009, next in Apr 2009</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Then they moved to Italy where everything was Excel based. It was what you call spreadsheet heaven.</a:t>
            </a:r>
          </a:p>
          <a:p>
            <a:pPr lvl="0">
              <a:defRPr sz="1800"/>
            </a:pPr>
            <a:r>
              <a:rPr sz="2200"/>
              <a:t>But trying to move the flexibility of Excel into a rigid ERP like system was a real struggle.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3000"/>
              <a:t>The main problem in Italy was that the application could not deal with their specific requirements. Some where because Law, things work differently in Italy. But also ECP had bought some new shopping centers so they had to deal with the existing lease contracts made up by the former owners.</a:t>
            </a:r>
          </a:p>
          <a:p>
            <a:pPr lvl="0">
              <a:defRPr sz="1800"/>
            </a:pPr>
            <a:r>
              <a:rPr sz="3000"/>
              <a:t>And leasing is fairly complex. Rent, Service charges, Entry fees, Discounts, Indexation, invoicing frequencies, payment schedules. And every tenant uses his negotiation power to make a special deal. You can image that the contract of a big H&amp;M or Apple store is very different from a little tobacco store that sits in the same building.</a:t>
            </a:r>
          </a:p>
          <a:p>
            <a:pPr lvl="0">
              <a:defRPr sz="1800"/>
            </a:pPr>
            <a:r>
              <a:rPr sz="3000"/>
              <a:t>It was the Pareto effect in action. We got 80%. And usually it’s more likely that you accept that fact because you know that the price of striving for 100% is bay bigger than the benefits.</a:t>
            </a:r>
          </a:p>
          <a:p>
            <a:pPr lvl="0">
              <a:defRPr sz="1800"/>
            </a:pPr>
            <a:r>
              <a:rPr sz="3000"/>
              <a:t>But in this case this was and is the essence of their business!</a:t>
            </a:r>
          </a:p>
          <a:p>
            <a:pPr lvl="0">
              <a:defRPr sz="1800"/>
            </a:pPr>
            <a:r>
              <a:rPr sz="3000"/>
              <a:t>Q: How many of you are familiar with this side-effect of standard software?</a:t>
            </a:r>
          </a:p>
          <a:p>
            <a:pPr lvl="0">
              <a:defRPr sz="1800"/>
            </a:pPr>
            <a:r>
              <a:rPr sz="300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p:spPr>
        <p:txBody>
          <a:bodyPr/>
          <a:lstStyle/>
          <a:p>
            <a:r>
              <a:rPr lang="en-GB" smtClean="0"/>
              <a:t>DDD using Naked Object Framework 3.0</a:t>
            </a:r>
          </a:p>
        </p:txBody>
      </p:sp>
      <p:sp>
        <p:nvSpPr>
          <p:cNvPr id="34819" name="Rectangle 6"/>
          <p:cNvSpPr>
            <a:spLocks noGrp="1" noChangeArrowheads="1"/>
          </p:cNvSpPr>
          <p:nvPr>
            <p:ph type="ftr" sz="quarter" idx="4"/>
          </p:nvPr>
        </p:nvSpPr>
        <p:spPr>
          <a:noFill/>
        </p:spPr>
        <p:txBody>
          <a:bodyPr/>
          <a:lstStyle/>
          <a:p>
            <a:r>
              <a:rPr lang="en-GB" smtClean="0"/>
              <a:t>© 2007 Haywood Associates Ltd.</a:t>
            </a:r>
          </a:p>
        </p:txBody>
      </p:sp>
      <p:sp>
        <p:nvSpPr>
          <p:cNvPr id="34820" name="Rectangle 7"/>
          <p:cNvSpPr>
            <a:spLocks noGrp="1" noChangeArrowheads="1"/>
          </p:cNvSpPr>
          <p:nvPr>
            <p:ph type="sldNum" sz="quarter" idx="5"/>
          </p:nvPr>
        </p:nvSpPr>
        <p:spPr>
          <a:noFill/>
        </p:spPr>
        <p:txBody>
          <a:bodyPr/>
          <a:lstStyle/>
          <a:p>
            <a:r>
              <a:rPr lang="en-GB" smtClean="0"/>
              <a:t>Page </a:t>
            </a:r>
            <a:fld id="{60F874AB-5B8B-443D-90E4-6D309837D575}" type="slidenum">
              <a:rPr lang="en-GB" smtClean="0"/>
              <a:pPr/>
              <a:t>21</a:t>
            </a:fld>
            <a:endParaRPr lang="en-GB" smtClean="0"/>
          </a:p>
        </p:txBody>
      </p:sp>
      <p:sp>
        <p:nvSpPr>
          <p:cNvPr id="34821" name="Rectangle 2"/>
          <p:cNvSpPr>
            <a:spLocks noGrp="1" noRot="1" noChangeAspect="1" noChangeArrowheads="1" noTextEdit="1"/>
          </p:cNvSpPr>
          <p:nvPr>
            <p:ph type="sldImg"/>
          </p:nvPr>
        </p:nvSpPr>
        <p:spPr>
          <a:xfrm>
            <a:off x="381000" y="685800"/>
            <a:ext cx="6096000" cy="3429000"/>
          </a:xfrm>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GB" smtClean="0"/>
              <a:t>DDD using Naked Object Framework 3.0</a:t>
            </a:r>
          </a:p>
        </p:txBody>
      </p:sp>
      <p:sp>
        <p:nvSpPr>
          <p:cNvPr id="38915" name="Rectangle 6"/>
          <p:cNvSpPr>
            <a:spLocks noGrp="1" noChangeArrowheads="1"/>
          </p:cNvSpPr>
          <p:nvPr>
            <p:ph type="ftr" sz="quarter" idx="4"/>
          </p:nvPr>
        </p:nvSpPr>
        <p:spPr>
          <a:noFill/>
        </p:spPr>
        <p:txBody>
          <a:bodyPr/>
          <a:lstStyle/>
          <a:p>
            <a:r>
              <a:rPr lang="en-GB" smtClean="0"/>
              <a:t>© 2007 Haywood Associates Ltd.</a:t>
            </a:r>
          </a:p>
        </p:txBody>
      </p:sp>
      <p:sp>
        <p:nvSpPr>
          <p:cNvPr id="38916" name="Rectangle 7"/>
          <p:cNvSpPr>
            <a:spLocks noGrp="1" noChangeArrowheads="1"/>
          </p:cNvSpPr>
          <p:nvPr>
            <p:ph type="sldNum" sz="quarter" idx="5"/>
          </p:nvPr>
        </p:nvSpPr>
        <p:spPr>
          <a:noFill/>
        </p:spPr>
        <p:txBody>
          <a:bodyPr/>
          <a:lstStyle/>
          <a:p>
            <a:r>
              <a:rPr lang="en-GB" smtClean="0"/>
              <a:t>Page </a:t>
            </a:r>
            <a:fld id="{33110082-C972-430A-A84A-97B4783D7132}" type="slidenum">
              <a:rPr lang="en-GB" smtClean="0"/>
              <a:pPr/>
              <a:t>28</a:t>
            </a:fld>
            <a:endParaRPr lang="en-GB" smtClean="0"/>
          </a:p>
        </p:txBody>
      </p:sp>
      <p:sp>
        <p:nvSpPr>
          <p:cNvPr id="38917" name="Rectangle 2"/>
          <p:cNvSpPr>
            <a:spLocks noGrp="1" noRot="1" noChangeAspect="1" noChangeArrowheads="1" noTextEdit="1"/>
          </p:cNvSpPr>
          <p:nvPr>
            <p:ph type="sldImg"/>
          </p:nvPr>
        </p:nvSpPr>
        <p:spPr>
          <a:xfrm>
            <a:off x="381000" y="685800"/>
            <a:ext cx="6096000" cy="3429000"/>
          </a:xfrm>
          <a:ln/>
        </p:spPr>
      </p:sp>
      <p:sp>
        <p:nvSpPr>
          <p:cNvPr id="38918" name="Rectangle 3"/>
          <p:cNvSpPr>
            <a:spLocks noGrp="1" noChangeArrowheads="1"/>
          </p:cNvSpPr>
          <p:nvPr>
            <p:ph type="body" idx="1"/>
          </p:nvPr>
        </p:nvSpPr>
        <p:spPr>
          <a:no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“UI for free” … </a:t>
            </a:r>
            <a:r>
              <a:rPr lang="en-US" dirty="0" smtClean="0"/>
              <a:t>UI is a fashion item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Naked objects principle …</a:t>
            </a:r>
          </a:p>
          <a:p>
            <a:endParaRPr lang="en-GB" dirty="0" smtClean="0"/>
          </a:p>
          <a:p>
            <a:endParaRPr lang="en-GB" dirty="0" smtClean="0"/>
          </a:p>
          <a:p>
            <a:r>
              <a:rPr lang="en-GB" dirty="0" smtClean="0"/>
              <a:t>are sympathetic to the work the front-line ops people do</a:t>
            </a:r>
          </a:p>
          <a:p>
            <a:pPr lvl="1"/>
            <a:r>
              <a:rPr lang="en-GB" dirty="0" smtClean="0"/>
              <a:t>enables, rather than constrains</a:t>
            </a:r>
          </a:p>
          <a:p>
            <a:pPr lvl="3"/>
            <a:endParaRPr lang="en-GB" dirty="0" smtClean="0"/>
          </a:p>
          <a:p>
            <a:r>
              <a:rPr lang="en-GB" dirty="0" smtClean="0"/>
              <a:t>enable the executives to understand how the company is operating</a:t>
            </a:r>
          </a:p>
          <a:p>
            <a:pPr lvl="1"/>
            <a:r>
              <a:rPr lang="en-GB" dirty="0" smtClean="0"/>
              <a:t>so they can steer the ship effectively.</a:t>
            </a:r>
          </a:p>
          <a:p>
            <a:pPr lvl="3"/>
            <a:endParaRPr lang="en-GB" dirty="0" smtClean="0"/>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29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expert -&gt; business analyst ….</a:t>
            </a:r>
            <a:r>
              <a:rPr lang="en-GB" baseline="0" dirty="0" smtClean="0"/>
              <a:t> Paper docs</a:t>
            </a:r>
          </a:p>
          <a:p>
            <a:r>
              <a:rPr lang="en-GB" baseline="0" dirty="0" smtClean="0"/>
              <a:t>Business analyst -&gt; architect … paper docs</a:t>
            </a:r>
          </a:p>
          <a:p>
            <a:r>
              <a:rPr lang="en-GB" baseline="0" dirty="0" smtClean="0"/>
              <a:t>Architect -&gt; developer … paper docs</a:t>
            </a:r>
          </a:p>
          <a:p>
            <a:endParaRPr lang="en-GB" baseline="0" dirty="0" smtClean="0"/>
          </a:p>
          <a:p>
            <a:r>
              <a:rPr lang="en-GB" baseline="0" dirty="0" smtClean="0"/>
              <a:t>Lots of </a:t>
            </a:r>
            <a:r>
              <a:rPr lang="en-GB" baseline="0" dirty="0" err="1" smtClean="0"/>
              <a:t>mis</a:t>
            </a:r>
            <a:r>
              <a:rPr lang="en-GB" baseline="0" dirty="0" smtClean="0"/>
              <a:t>-interpretation; takes months</a:t>
            </a:r>
          </a:p>
          <a:p>
            <a:endParaRPr lang="en-GB" baseline="0" dirty="0" smtClean="0"/>
          </a:p>
          <a:p>
            <a:r>
              <a:rPr lang="en-GB" baseline="0" dirty="0" smtClean="0"/>
              <a:t>Instead … the business analyst has the tools to convert his interpretation of the problem into working software, can be validated immediately.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34</a:t>
            </a:fld>
            <a:endParaRPr lang="en-GB"/>
          </a:p>
        </p:txBody>
      </p:sp>
    </p:spTree>
    <p:extLst>
      <p:ext uri="{BB962C8B-B14F-4D97-AF65-F5344CB8AC3E}">
        <p14:creationId xmlns:p14="http://schemas.microsoft.com/office/powerpoint/2010/main" val="348884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CODA … n-dimensional spreadsheet…</a:t>
            </a:r>
          </a:p>
          <a:p>
            <a:pPr lvl="0"/>
            <a:endParaRPr lang="en-GB" dirty="0" smtClean="0"/>
          </a:p>
          <a:p>
            <a:pPr lvl="0"/>
            <a:r>
              <a:rPr lang="en-GB" dirty="0" smtClean="0"/>
              <a:t>Story</a:t>
            </a:r>
          </a:p>
          <a:p>
            <a:pPr lvl="0"/>
            <a:r>
              <a:rPr lang="en-GB" dirty="0" smtClean="0"/>
              <a:t>* update end date of lease =&gt; uncover deeper meaning, of "renewing a lease"</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36</a:t>
            </a:fld>
            <a:endParaRPr lang="en-GB"/>
          </a:p>
        </p:txBody>
      </p:sp>
    </p:spTree>
    <p:extLst>
      <p:ext uri="{BB962C8B-B14F-4D97-AF65-F5344CB8AC3E}">
        <p14:creationId xmlns:p14="http://schemas.microsoft.com/office/powerpoint/2010/main" val="138228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“engineering” is somewhat suspect as a metaphor</a:t>
            </a:r>
          </a:p>
          <a:p>
            <a:pPr lvl="1"/>
            <a:r>
              <a:rPr lang="en-GB" dirty="0" smtClean="0"/>
              <a:t>We’re not flying to the moon</a:t>
            </a:r>
          </a:p>
          <a:p>
            <a:pPr lvl="2"/>
            <a:endParaRPr lang="en-GB" dirty="0" smtClean="0"/>
          </a:p>
          <a:p>
            <a:r>
              <a:rPr lang="en-GB" dirty="0" smtClean="0"/>
              <a:t>Gardening is probably a better metaphor</a:t>
            </a:r>
          </a:p>
          <a:p>
            <a:pPr lvl="1"/>
            <a:r>
              <a:rPr lang="en-GB" dirty="0" smtClean="0"/>
              <a:t>Grows organically</a:t>
            </a:r>
          </a:p>
          <a:p>
            <a:pPr lvl="1"/>
            <a:r>
              <a:rPr lang="en-GB" dirty="0" smtClean="0"/>
              <a:t>Needs tending, needs pruning</a:t>
            </a:r>
          </a:p>
          <a:p>
            <a:pPr lvl="2"/>
            <a:endParaRPr lang="en-GB" dirty="0" smtClean="0"/>
          </a:p>
          <a:p>
            <a:r>
              <a:rPr lang="en-GB" dirty="0" smtClean="0"/>
              <a:t>YAGNI, “last responsible moment”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37</a:t>
            </a:fld>
            <a:endParaRPr lang="en-GB"/>
          </a:p>
        </p:txBody>
      </p:sp>
    </p:spTree>
    <p:extLst>
      <p:ext uri="{BB962C8B-B14F-4D97-AF65-F5344CB8AC3E}">
        <p14:creationId xmlns:p14="http://schemas.microsoft.com/office/powerpoint/2010/main" val="2495150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2D5AC9B4-1B4F-4D76-B940-664A838B5A6C}" type="datetimeFigureOut">
              <a:rPr lang="en-GB" smtClean="0"/>
              <a:t>04/10/2017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D5AC9B4-1B4F-4D76-B940-664A838B5A6C}" type="datetimeFigureOut">
              <a:rPr lang="en-GB" smtClean="0"/>
              <a:t>04/10/2017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8" name="Content Placeholder 7"/>
          <p:cNvSpPr>
            <a:spLocks noGrp="1"/>
          </p:cNvSpPr>
          <p:nvPr>
            <p:ph sz="quarter" idx="13"/>
          </p:nvPr>
        </p:nvSpPr>
        <p:spPr>
          <a:xfrm>
            <a:off x="812800" y="1124744"/>
            <a:ext cx="10566400" cy="4590256"/>
          </a:xfrm>
        </p:spPr>
        <p:txBody>
          <a:bodyPr>
            <a:normAutofit/>
          </a:bodyPr>
          <a:lstStyle>
            <a:lvl1pPr>
              <a:defRPr sz="3600">
                <a:solidFill>
                  <a:schemeClr val="tx1"/>
                </a:solidFill>
              </a:defRPr>
            </a:lvl1pPr>
            <a:lvl2pPr>
              <a:defRPr sz="3600"/>
            </a:lvl2pPr>
            <a:lvl3pPr>
              <a:defRPr sz="3600"/>
            </a:lvl3pPr>
            <a:lvl4pPr>
              <a:defRPr sz="3600"/>
            </a:lvl4pPr>
            <a:lvl5pPr>
              <a:defRPr sz="3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AC9B4-1B4F-4D76-B940-664A838B5A6C}" type="datetimeFigureOut">
              <a:rPr lang="en-GB" smtClean="0"/>
              <a:t>04/10/2017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D5AC9B4-1B4F-4D76-B940-664A838B5A6C}" type="datetimeFigureOut">
              <a:rPr lang="en-GB" smtClean="0"/>
              <a:t>04/10/2017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D5AC9B4-1B4F-4D76-B940-664A838B5A6C}" type="datetimeFigureOut">
              <a:rPr lang="en-GB" smtClean="0"/>
              <a:t>04/10/2017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AC9B4-1B4F-4D76-B940-664A838B5A6C}" type="datetimeFigureOut">
              <a:rPr lang="en-GB" smtClean="0"/>
              <a:t>04/10/2017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AC9B4-1B4F-4D76-B940-664A838B5A6C}" type="datetimeFigureOut">
              <a:rPr lang="en-GB" smtClean="0"/>
              <a:t>04/10/2017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04/10/2017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778098"/>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96753"/>
            <a:ext cx="10566400" cy="49294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D5AC9B4-1B4F-4D76-B940-664A838B5A6C}" type="datetimeFigureOut">
              <a:rPr lang="en-GB" smtClean="0"/>
              <a:t>04/10/2017</a:t>
            </a:fld>
            <a:endParaRPr lang="en-GB"/>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1C334FC-AA0F-46ED-AEAD-0119D48F18E4}"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resources/estatio-resetDates.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resources/colab2.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resources/contactapp-1.mp4"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resources/estatio-layout.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GB" sz="3200" dirty="0" smtClean="0"/>
              <a:t>Why you should build, not buy</a:t>
            </a:r>
          </a:p>
          <a:p>
            <a:endParaRPr lang="en-GB" sz="3200" dirty="0" smtClean="0"/>
          </a:p>
        </p:txBody>
      </p:sp>
      <p:sp>
        <p:nvSpPr>
          <p:cNvPr id="2" name="Title 1"/>
          <p:cNvSpPr>
            <a:spLocks noGrp="1"/>
          </p:cNvSpPr>
          <p:nvPr>
            <p:ph type="ctrTitle"/>
          </p:nvPr>
        </p:nvSpPr>
        <p:spPr/>
        <p:txBody>
          <a:bodyPr/>
          <a:lstStyle/>
          <a:p>
            <a:r>
              <a:rPr lang="en-GB" dirty="0" smtClean="0"/>
              <a:t>Thinking outside the Box</a:t>
            </a:r>
            <a:endParaRPr lang="en-GB" dirty="0"/>
          </a:p>
        </p:txBody>
      </p:sp>
      <p:sp>
        <p:nvSpPr>
          <p:cNvPr id="7" name="TextBox 6"/>
          <p:cNvSpPr txBox="1"/>
          <p:nvPr/>
        </p:nvSpPr>
        <p:spPr>
          <a:xfrm>
            <a:off x="5049294" y="5931698"/>
            <a:ext cx="2221506" cy="523220"/>
          </a:xfrm>
          <a:prstGeom prst="rect">
            <a:avLst/>
          </a:prstGeom>
          <a:noFill/>
        </p:spPr>
        <p:txBody>
          <a:bodyPr wrap="none" rtlCol="0">
            <a:spAutoFit/>
          </a:bodyPr>
          <a:lstStyle/>
          <a:p>
            <a:r>
              <a:rPr lang="en-GB" sz="2800" i="1" dirty="0" smtClean="0"/>
              <a:t>Dan Haywood</a:t>
            </a:r>
          </a:p>
        </p:txBody>
      </p:sp>
    </p:spTree>
    <p:extLst>
      <p:ext uri="{BB962C8B-B14F-4D97-AF65-F5344CB8AC3E}">
        <p14:creationId xmlns:p14="http://schemas.microsoft.com/office/powerpoint/2010/main" val="390315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a:t>
            </a:r>
            <a:r>
              <a:rPr lang="en-GB" dirty="0" smtClean="0"/>
              <a:t>OF COURSE IT DOESN’T FIT </a:t>
            </a:r>
            <a:r>
              <a:rPr lang="en-GB" dirty="0"/>
              <a:t>...</a:t>
            </a:r>
          </a:p>
        </p:txBody>
      </p:sp>
      <p:grpSp>
        <p:nvGrpSpPr>
          <p:cNvPr id="44" name="Group 43"/>
          <p:cNvGrpSpPr/>
          <p:nvPr/>
        </p:nvGrpSpPr>
        <p:grpSpPr>
          <a:xfrm>
            <a:off x="1176338" y="1894698"/>
            <a:ext cx="867603" cy="2789583"/>
            <a:chOff x="1176338" y="1894698"/>
            <a:chExt cx="867603" cy="2789583"/>
          </a:xfrm>
        </p:grpSpPr>
        <p:sp>
          <p:nvSpPr>
            <p:cNvPr id="45" name="Oval 44">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 xmlns:a16="http://schemas.microsoft.com/office/drawing/2014/main" id="{95E6D2AE-FFAC-4FD1-8D3E-EA04FC86B0E6}"/>
                </a:ext>
              </a:extLst>
            </p:cNvPr>
            <p:cNvCxnSpPr>
              <a:stCxn id="45"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7" name="Straight Connector 46">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8" name="Straight Connector 47">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0" name="Straight Connector 49">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51" name="Group 50"/>
          <p:cNvGrpSpPr/>
          <p:nvPr/>
        </p:nvGrpSpPr>
        <p:grpSpPr>
          <a:xfrm>
            <a:off x="10037320" y="1894698"/>
            <a:ext cx="867603" cy="2789583"/>
            <a:chOff x="1176338" y="1894698"/>
            <a:chExt cx="867603" cy="2789583"/>
          </a:xfrm>
        </p:grpSpPr>
        <p:sp>
          <p:nvSpPr>
            <p:cNvPr id="52" name="Oval 5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3" name="Straight Connector 52">
              <a:extLst>
                <a:ext uri="{FF2B5EF4-FFF2-40B4-BE49-F238E27FC236}">
                  <a16:creationId xmlns="" xmlns:a16="http://schemas.microsoft.com/office/drawing/2014/main" id="{95E6D2AE-FFAC-4FD1-8D3E-EA04FC86B0E6}"/>
                </a:ext>
              </a:extLst>
            </p:cNvPr>
            <p:cNvCxnSpPr>
              <a:stCxn id="5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4" name="Straight Connector 5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5" name="Straight Connector 5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6" name="Straight Connector 5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7" name="Straight Connector 5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0"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28439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 </a:t>
            </a:r>
            <a:r>
              <a:rPr lang="en-GB" dirty="0" smtClean="0"/>
              <a:t>AND users will fill the gaps, best they can</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Tree>
    <p:extLst>
      <p:ext uri="{BB962C8B-B14F-4D97-AF65-F5344CB8AC3E}">
        <p14:creationId xmlns:p14="http://schemas.microsoft.com/office/powerpoint/2010/main" val="285186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CORE DOMAIN + generic sub-domains</a:t>
            </a:r>
            <a:endParaRPr lang="en-GB" dirty="0"/>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4626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LET’S TRY TO IMPROVE ON THIS PICTURE</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Tree>
    <p:extLst>
      <p:ext uri="{BB962C8B-B14F-4D97-AF65-F5344CB8AC3E}">
        <p14:creationId xmlns:p14="http://schemas.microsoft.com/office/powerpoint/2010/main" val="407067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6" name="Rectangle 25">
            <a:extLst>
              <a:ext uri="{FF2B5EF4-FFF2-40B4-BE49-F238E27FC236}">
                <a16:creationId xmlns="" xmlns:a16="http://schemas.microsoft.com/office/drawing/2014/main" id="{05D6BEFF-A1F7-4489-98D6-434CB68E6DC2}"/>
              </a:ext>
            </a:extLst>
          </p:cNvPr>
          <p:cNvSpPr/>
          <p:nvPr/>
        </p:nvSpPr>
        <p:spPr>
          <a:xfrm>
            <a:off x="3950563" y="3709313"/>
            <a:ext cx="3583099" cy="3122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Doc </a:t>
            </a:r>
            <a:r>
              <a:rPr lang="en-GB" dirty="0" err="1" smtClean="0"/>
              <a:t>Mgmt</a:t>
            </a:r>
            <a:endParaRPr lang="en-GB" dirty="0"/>
          </a:p>
        </p:txBody>
      </p:sp>
      <p:sp>
        <p:nvSpPr>
          <p:cNvPr id="27" name="Rectangle 26">
            <a:extLst>
              <a:ext uri="{FF2B5EF4-FFF2-40B4-BE49-F238E27FC236}">
                <a16:creationId xmlns="" xmlns:a16="http://schemas.microsoft.com/office/drawing/2014/main" id="{05D6BEFF-A1F7-4489-98D6-434CB68E6DC2}"/>
              </a:ext>
            </a:extLst>
          </p:cNvPr>
          <p:cNvSpPr/>
          <p:nvPr/>
        </p:nvSpPr>
        <p:spPr>
          <a:xfrm>
            <a:off x="7578052" y="2300874"/>
            <a:ext cx="1272985" cy="156457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smtClean="0"/>
              <a:t>Reports and analytics</a:t>
            </a:r>
            <a:endParaRPr lang="en-GB" sz="2400" dirty="0"/>
          </a:p>
        </p:txBody>
      </p:sp>
      <p:sp>
        <p:nvSpPr>
          <p:cNvPr id="28" name="Rectangle 27">
            <a:extLst>
              <a:ext uri="{FF2B5EF4-FFF2-40B4-BE49-F238E27FC236}">
                <a16:creationId xmlns="" xmlns:a16="http://schemas.microsoft.com/office/drawing/2014/main" id="{05D6BEFF-A1F7-4489-98D6-434CB68E6DC2}"/>
              </a:ext>
            </a:extLst>
          </p:cNvPr>
          <p:cNvSpPr/>
          <p:nvPr/>
        </p:nvSpPr>
        <p:spPr>
          <a:xfrm>
            <a:off x="2929631" y="2491976"/>
            <a:ext cx="4604031" cy="1170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Core domain</a:t>
            </a:r>
            <a:endParaRPr lang="en-GB" sz="2800" dirty="0"/>
          </a:p>
        </p:txBody>
      </p:sp>
      <p:sp>
        <p:nvSpPr>
          <p:cNvPr id="29" name="Rectangle 28">
            <a:extLst>
              <a:ext uri="{FF2B5EF4-FFF2-40B4-BE49-F238E27FC236}">
                <a16:creationId xmlns="" xmlns:a16="http://schemas.microsoft.com/office/drawing/2014/main" id="{05D6BEFF-A1F7-4489-98D6-434CB68E6DC2}"/>
              </a:ext>
            </a:extLst>
          </p:cNvPr>
          <p:cNvSpPr/>
          <p:nvPr/>
        </p:nvSpPr>
        <p:spPr>
          <a:xfrm>
            <a:off x="4509852" y="2154420"/>
            <a:ext cx="3023816" cy="27309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Accounting</a:t>
            </a:r>
            <a:endParaRPr lang="en-GB" dirty="0"/>
          </a:p>
        </p:txBody>
      </p:sp>
      <p:sp>
        <p:nvSpPr>
          <p:cNvPr id="30" name="Rectangle 29">
            <a:extLst>
              <a:ext uri="{FF2B5EF4-FFF2-40B4-BE49-F238E27FC236}">
                <a16:creationId xmlns="" xmlns:a16="http://schemas.microsoft.com/office/drawing/2014/main" id="{05D6BEFF-A1F7-4489-98D6-434CB68E6DC2}"/>
              </a:ext>
            </a:extLst>
          </p:cNvPr>
          <p:cNvSpPr/>
          <p:nvPr/>
        </p:nvSpPr>
        <p:spPr>
          <a:xfrm>
            <a:off x="3968319" y="4102839"/>
            <a:ext cx="3565349" cy="86865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400" dirty="0" smtClean="0"/>
              <a:t>Document</a:t>
            </a:r>
            <a:br>
              <a:rPr lang="en-GB" sz="2400" dirty="0" smtClean="0"/>
            </a:br>
            <a:r>
              <a:rPr lang="en-GB" sz="2400" dirty="0" smtClean="0"/>
              <a:t>Management</a:t>
            </a:r>
            <a:endParaRPr lang="en-GB" sz="2400" dirty="0"/>
          </a:p>
        </p:txBody>
      </p:sp>
      <p:sp>
        <p:nvSpPr>
          <p:cNvPr id="31" name="Rectangle 30">
            <a:extLst>
              <a:ext uri="{FF2B5EF4-FFF2-40B4-BE49-F238E27FC236}">
                <a16:creationId xmlns="" xmlns:a16="http://schemas.microsoft.com/office/drawing/2014/main" id="{05D6BEFF-A1F7-4489-98D6-434CB68E6DC2}"/>
              </a:ext>
            </a:extLst>
          </p:cNvPr>
          <p:cNvSpPr/>
          <p:nvPr/>
        </p:nvSpPr>
        <p:spPr>
          <a:xfrm>
            <a:off x="4502982" y="763481"/>
            <a:ext cx="3023816" cy="130306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dirty="0" smtClean="0"/>
              <a:t>Accounting</a:t>
            </a:r>
            <a:endParaRPr lang="en-GB" sz="2800" dirty="0"/>
          </a:p>
        </p:txBody>
      </p:sp>
    </p:spTree>
    <p:extLst>
      <p:ext uri="{BB962C8B-B14F-4D97-AF65-F5344CB8AC3E}">
        <p14:creationId xmlns:p14="http://schemas.microsoft.com/office/powerpoint/2010/main" val="73127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Let me ask you …</a:t>
            </a:r>
            <a:endParaRPr lang="en-GB" dirty="0"/>
          </a:p>
        </p:txBody>
      </p:sp>
      <p:sp>
        <p:nvSpPr>
          <p:cNvPr id="5" name="Content Placeholder 4"/>
          <p:cNvSpPr>
            <a:spLocks noGrp="1"/>
          </p:cNvSpPr>
          <p:nvPr>
            <p:ph sz="quarter" idx="13"/>
          </p:nvPr>
        </p:nvSpPr>
        <p:spPr/>
        <p:txBody>
          <a:bodyPr>
            <a:normAutofit fontScale="92500" lnSpcReduction="20000"/>
          </a:bodyPr>
          <a:lstStyle/>
          <a:p>
            <a:endParaRPr lang="en-GB" sz="2400" dirty="0" smtClean="0"/>
          </a:p>
          <a:p>
            <a:r>
              <a:rPr lang="en-GB" dirty="0" smtClean="0"/>
              <a:t>Suppose you have a big ERP installed … how confident are you that you could upgrade easily to the next version?</a:t>
            </a:r>
          </a:p>
          <a:p>
            <a:endParaRPr lang="en-GB" dirty="0" smtClean="0"/>
          </a:p>
          <a:p>
            <a:r>
              <a:rPr lang="en-GB" dirty="0" smtClean="0"/>
              <a:t>It’s difficult because of dependencies:</a:t>
            </a:r>
          </a:p>
          <a:p>
            <a:pPr lvl="1"/>
            <a:r>
              <a:rPr lang="en-GB" dirty="0" smtClean="0"/>
              <a:t>Custom integrations from the ERP into your systems</a:t>
            </a:r>
          </a:p>
          <a:p>
            <a:pPr lvl="1"/>
            <a:r>
              <a:rPr lang="en-GB" dirty="0" smtClean="0"/>
              <a:t>Business process work-arounds</a:t>
            </a:r>
          </a:p>
          <a:p>
            <a:pPr lvl="1"/>
            <a:r>
              <a:rPr lang="en-GB" dirty="0" err="1" smtClean="0"/>
              <a:t>Adhoc</a:t>
            </a:r>
            <a:r>
              <a:rPr lang="en-GB" dirty="0" smtClean="0"/>
              <a:t> automation, </a:t>
            </a:r>
            <a:r>
              <a:rPr lang="en-GB" dirty="0" err="1" smtClean="0"/>
              <a:t>eg</a:t>
            </a:r>
            <a:r>
              <a:rPr lang="en-GB" dirty="0" smtClean="0"/>
              <a:t> spreadsheets</a:t>
            </a:r>
          </a:p>
          <a:p>
            <a:endParaRPr lang="en-GB" dirty="0"/>
          </a:p>
        </p:txBody>
      </p:sp>
    </p:spTree>
    <p:extLst>
      <p:ext uri="{BB962C8B-B14F-4D97-AF65-F5344CB8AC3E}">
        <p14:creationId xmlns:p14="http://schemas.microsoft.com/office/powerpoint/2010/main" val="6768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Inverting the dependency</a:t>
            </a:r>
            <a:endParaRPr lang="en-GB" dirty="0"/>
          </a:p>
        </p:txBody>
      </p:sp>
      <p:sp>
        <p:nvSpPr>
          <p:cNvPr id="3" name="Content Placeholder 2"/>
          <p:cNvSpPr>
            <a:spLocks noGrp="1"/>
          </p:cNvSpPr>
          <p:nvPr>
            <p:ph sz="quarter" idx="13"/>
          </p:nvPr>
        </p:nvSpPr>
        <p:spPr/>
        <p:txBody>
          <a:bodyPr>
            <a:normAutofit fontScale="92500" lnSpcReduction="20000"/>
          </a:bodyPr>
          <a:lstStyle/>
          <a:p>
            <a:r>
              <a:rPr lang="en-GB" dirty="0" smtClean="0"/>
              <a:t>Own your own software – the core domain</a:t>
            </a:r>
          </a:p>
          <a:p>
            <a:pPr lvl="1"/>
            <a:r>
              <a:rPr lang="en-GB" dirty="0" smtClean="0"/>
              <a:t>No business process work-arounds !</a:t>
            </a:r>
          </a:p>
          <a:p>
            <a:pPr lvl="1"/>
            <a:r>
              <a:rPr lang="en-GB" dirty="0" smtClean="0"/>
              <a:t>No spreadsheets !</a:t>
            </a:r>
          </a:p>
          <a:p>
            <a:endParaRPr lang="en-GB" sz="2000" dirty="0" smtClean="0"/>
          </a:p>
          <a:p>
            <a:r>
              <a:rPr lang="en-GB" dirty="0" smtClean="0"/>
              <a:t>Use packaged software for supporting generic subdomains</a:t>
            </a:r>
            <a:endParaRPr lang="en-GB" dirty="0"/>
          </a:p>
          <a:p>
            <a:pPr lvl="1"/>
            <a:endParaRPr lang="en-GB" dirty="0" smtClean="0"/>
          </a:p>
          <a:p>
            <a:r>
              <a:rPr lang="en-GB" dirty="0" smtClean="0"/>
              <a:t>Core domain feeds/uses the supporting subdomains</a:t>
            </a:r>
          </a:p>
          <a:p>
            <a:pPr lvl="1"/>
            <a:r>
              <a:rPr lang="en-GB" dirty="0" smtClean="0"/>
              <a:t>not the other way around </a:t>
            </a:r>
          </a:p>
          <a:p>
            <a:endParaRPr lang="en-GB" dirty="0"/>
          </a:p>
        </p:txBody>
      </p:sp>
    </p:spTree>
    <p:extLst>
      <p:ext uri="{BB962C8B-B14F-4D97-AF65-F5344CB8AC3E}">
        <p14:creationId xmlns:p14="http://schemas.microsoft.com/office/powerpoint/2010/main" val="37543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Commoditized supporting software</a:t>
            </a:r>
            <a:endParaRPr lang="en-GB" dirty="0"/>
          </a:p>
        </p:txBody>
      </p:sp>
      <p:sp>
        <p:nvSpPr>
          <p:cNvPr id="4" name="Content Placeholder 3"/>
          <p:cNvSpPr>
            <a:spLocks noGrp="1"/>
          </p:cNvSpPr>
          <p:nvPr>
            <p:ph sz="quarter" idx="13"/>
          </p:nvPr>
        </p:nvSpPr>
        <p:spPr>
          <a:xfrm>
            <a:off x="812800" y="1418666"/>
            <a:ext cx="4891314" cy="4590256"/>
          </a:xfrm>
        </p:spPr>
        <p:txBody>
          <a:bodyPr>
            <a:normAutofit lnSpcReduction="10000"/>
          </a:bodyPr>
          <a:lstStyle/>
          <a:p>
            <a:r>
              <a:rPr lang="en-GB" dirty="0" smtClean="0"/>
              <a:t>Supporting subdomains should be </a:t>
            </a:r>
            <a:r>
              <a:rPr lang="en-GB" dirty="0" err="1" smtClean="0"/>
              <a:t>commodotized</a:t>
            </a:r>
            <a:endParaRPr lang="en-GB" dirty="0" smtClean="0"/>
          </a:p>
          <a:p>
            <a:pPr lvl="1"/>
            <a:endParaRPr lang="en-GB" dirty="0" smtClean="0"/>
          </a:p>
          <a:p>
            <a:r>
              <a:rPr lang="en-GB" dirty="0" smtClean="0"/>
              <a:t>Should be able to switch vendor</a:t>
            </a:r>
          </a:p>
          <a:p>
            <a:endParaRPr lang="en-GB" dirty="0" smtClean="0"/>
          </a:p>
          <a:p>
            <a:r>
              <a:rPr lang="en-GB" dirty="0" err="1" smtClean="0"/>
              <a:t>eg</a:t>
            </a:r>
            <a:r>
              <a:rPr lang="en-GB" dirty="0" smtClean="0"/>
              <a:t> use </a:t>
            </a:r>
            <a:r>
              <a:rPr lang="en-GB" dirty="0" err="1" smtClean="0"/>
              <a:t>Wardley</a:t>
            </a:r>
            <a:r>
              <a:rPr lang="en-GB" dirty="0" smtClean="0"/>
              <a:t> Maps</a:t>
            </a:r>
            <a:endParaRPr lang="en-GB" dirty="0"/>
          </a:p>
        </p:txBody>
      </p:sp>
      <p:pic>
        <p:nvPicPr>
          <p:cNvPr id="1026" name="Picture 2" descr="Wardley Map - value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091" y="1206933"/>
            <a:ext cx="6073352" cy="467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Tree>
    <p:extLst>
      <p:ext uri="{BB962C8B-B14F-4D97-AF65-F5344CB8AC3E}">
        <p14:creationId xmlns:p14="http://schemas.microsoft.com/office/powerpoint/2010/main" val="256715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
        <p:nvSpPr>
          <p:cNvPr id="5" name="Content Placeholder 4"/>
          <p:cNvSpPr>
            <a:spLocks noGrp="1"/>
          </p:cNvSpPr>
          <p:nvPr>
            <p:ph sz="quarter" idx="13"/>
          </p:nvPr>
        </p:nvSpPr>
        <p:spPr/>
        <p:txBody>
          <a:bodyPr/>
          <a:lstStyle/>
          <a:p>
            <a:r>
              <a:rPr lang="en-GB" dirty="0"/>
              <a:t>Another (better?) software vendor</a:t>
            </a:r>
          </a:p>
          <a:p>
            <a:pPr lvl="1"/>
            <a:r>
              <a:rPr lang="en-GB" dirty="0"/>
              <a:t>Expensive to </a:t>
            </a:r>
            <a:r>
              <a:rPr lang="en-GB" dirty="0" smtClean="0"/>
              <a:t>purchase / license / implement</a:t>
            </a:r>
            <a:endParaRPr lang="en-GB" dirty="0"/>
          </a:p>
          <a:p>
            <a:pPr lvl="1"/>
            <a:r>
              <a:rPr lang="en-GB" dirty="0"/>
              <a:t>Likely same issues as current product</a:t>
            </a:r>
          </a:p>
          <a:p>
            <a:endParaRPr lang="en-GB" dirty="0" smtClean="0"/>
          </a:p>
          <a:p>
            <a:r>
              <a:rPr lang="en-GB" dirty="0" smtClean="0"/>
              <a:t>Develop </a:t>
            </a:r>
            <a:r>
              <a:rPr lang="en-GB" dirty="0"/>
              <a:t>a bespoke system</a:t>
            </a:r>
          </a:p>
          <a:p>
            <a:pPr lvl="1"/>
            <a:r>
              <a:rPr lang="en-GB" dirty="0"/>
              <a:t>But using what?</a:t>
            </a:r>
          </a:p>
          <a:p>
            <a:endParaRPr lang="en-GB" dirty="0"/>
          </a:p>
        </p:txBody>
      </p:sp>
    </p:spTree>
    <p:extLst>
      <p:ext uri="{BB962C8B-B14F-4D97-AF65-F5344CB8AC3E}">
        <p14:creationId xmlns:p14="http://schemas.microsoft.com/office/powerpoint/2010/main" val="209071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Me</a:t>
            </a:r>
            <a:endParaRPr lang="en-GB" dirty="0"/>
          </a:p>
        </p:txBody>
      </p:sp>
      <p:sp>
        <p:nvSpPr>
          <p:cNvPr id="3" name="Content Placeholder 2"/>
          <p:cNvSpPr>
            <a:spLocks noGrp="1"/>
          </p:cNvSpPr>
          <p:nvPr>
            <p:ph sz="quarter" idx="13"/>
          </p:nvPr>
        </p:nvSpPr>
        <p:spPr>
          <a:xfrm>
            <a:off x="838200" y="1825625"/>
            <a:ext cx="10642599" cy="4351338"/>
          </a:xfrm>
        </p:spPr>
        <p:txBody>
          <a:bodyPr/>
          <a:lstStyle/>
          <a:p>
            <a:r>
              <a:rPr lang="en-GB" dirty="0" smtClean="0"/>
              <a:t>I'm </a:t>
            </a:r>
            <a:r>
              <a:rPr lang="en-GB" dirty="0"/>
              <a:t>an independent consultant &amp; </a:t>
            </a:r>
            <a:r>
              <a:rPr lang="en-GB" dirty="0" smtClean="0"/>
              <a:t>developer</a:t>
            </a:r>
            <a:br>
              <a:rPr lang="en-GB" dirty="0" smtClean="0"/>
            </a:br>
            <a:r>
              <a:rPr lang="en-GB" dirty="0" smtClean="0"/>
              <a:t>specializing </a:t>
            </a:r>
            <a:r>
              <a:rPr lang="en-GB" dirty="0"/>
              <a:t>in domain driven design.</a:t>
            </a:r>
          </a:p>
          <a:p>
            <a:r>
              <a:rPr lang="en-GB" dirty="0" smtClean="0"/>
              <a:t>I'm </a:t>
            </a:r>
            <a:r>
              <a:rPr lang="en-GB" dirty="0"/>
              <a:t>also an Apache Software Foundation member </a:t>
            </a:r>
            <a:r>
              <a:rPr lang="en-GB" dirty="0" smtClean="0"/>
              <a:t>&amp; committer </a:t>
            </a:r>
            <a:r>
              <a:rPr lang="en-GB" dirty="0"/>
              <a:t>on the Apache </a:t>
            </a:r>
            <a:r>
              <a:rPr lang="en-GB" dirty="0" smtClean="0"/>
              <a:t>Isis™ framework</a:t>
            </a:r>
            <a:endParaRPr lang="en-GB" dirty="0"/>
          </a:p>
          <a:p>
            <a:endParaRPr lang="en-GB" dirty="0"/>
          </a:p>
        </p:txBody>
      </p:sp>
      <p:pic>
        <p:nvPicPr>
          <p:cNvPr id="3074" name="Picture 2" descr="C:\GoogleDrive\Dan\bio\Dan Haywood (2015-07) - 5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220133"/>
            <a:ext cx="18034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41" y="4476430"/>
            <a:ext cx="7462837" cy="208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6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From scratch using a framework ?</a:t>
            </a:r>
            <a:endParaRPr lang="en-GB" dirty="0"/>
          </a:p>
        </p:txBody>
      </p:sp>
      <p:sp>
        <p:nvSpPr>
          <p:cNvPr id="5" name="Content Placeholder 4"/>
          <p:cNvSpPr>
            <a:spLocks noGrp="1"/>
          </p:cNvSpPr>
          <p:nvPr>
            <p:ph sz="quarter" idx="13"/>
          </p:nvPr>
        </p:nvSpPr>
        <p:spPr/>
        <p:txBody>
          <a:bodyPr/>
          <a:lstStyle/>
          <a:p>
            <a:r>
              <a:rPr lang="en-GB" dirty="0" smtClean="0"/>
              <a:t>Spring ?</a:t>
            </a:r>
          </a:p>
          <a:p>
            <a:pPr lvl="1"/>
            <a:r>
              <a:rPr lang="en-GB" dirty="0" smtClean="0"/>
              <a:t>Lots of technical layers</a:t>
            </a:r>
          </a:p>
          <a:p>
            <a:pPr lvl="1"/>
            <a:r>
              <a:rPr lang="en-GB" dirty="0" smtClean="0"/>
              <a:t>Scaffolding, overhead</a:t>
            </a:r>
          </a:p>
          <a:p>
            <a:pPr lvl="1"/>
            <a:endParaRPr lang="en-GB" dirty="0"/>
          </a:p>
          <a:p>
            <a:r>
              <a:rPr lang="en-GB" dirty="0" smtClean="0"/>
              <a:t>Something else?</a:t>
            </a:r>
          </a:p>
          <a:p>
            <a:pPr lvl="1"/>
            <a:r>
              <a:rPr lang="en-GB" dirty="0" smtClean="0"/>
              <a:t>Focus on the domain</a:t>
            </a:r>
          </a:p>
          <a:p>
            <a:endParaRPr lang="en-GB" dirty="0"/>
          </a:p>
        </p:txBody>
      </p:sp>
      <p:pic>
        <p:nvPicPr>
          <p:cNvPr id="6" name="image02.jpg"/>
          <p:cNvPicPr/>
          <p:nvPr/>
        </p:nvPicPr>
        <p:blipFill>
          <a:blip r:embed="rId2">
            <a:extLst/>
          </a:blip>
          <a:srcRect l="20283" r="16261"/>
          <a:stretch>
            <a:fillRect/>
          </a:stretch>
        </p:blipFill>
        <p:spPr>
          <a:xfrm>
            <a:off x="6379951" y="1526864"/>
            <a:ext cx="4948896" cy="3884302"/>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428478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Domain Driven Design</a:t>
            </a:r>
            <a:endParaRPr lang="en-GB" sz="4000" smtClean="0"/>
          </a:p>
        </p:txBody>
      </p:sp>
      <p:sp>
        <p:nvSpPr>
          <p:cNvPr id="7172" name="Text Box 15"/>
          <p:cNvSpPr txBox="1">
            <a:spLocks noChangeArrowheads="1"/>
          </p:cNvSpPr>
          <p:nvPr/>
        </p:nvSpPr>
        <p:spPr bwMode="auto">
          <a:xfrm>
            <a:off x="476251" y="1928813"/>
            <a:ext cx="5524500" cy="2556727"/>
          </a:xfrm>
          <a:prstGeom prst="rect">
            <a:avLst/>
          </a:prstGeom>
        </p:spPr>
        <p:txBody>
          <a:bodyPr vert="horz" lIns="91440" tIns="9144" rIns="91440" bIns="45720" rtlCol="0">
            <a:normAutofit/>
          </a:bodyPr>
          <a:lstStyle>
            <a:lvl1pPr indent="0">
              <a:lnSpc>
                <a:spcPct val="100000"/>
              </a:lnSpc>
              <a:spcBef>
                <a:spcPct val="20000"/>
              </a:spcBef>
              <a:spcAft>
                <a:spcPts val="600"/>
              </a:spcAft>
              <a:buClr>
                <a:schemeClr val="tx2"/>
              </a:buClr>
              <a:buFont typeface="Arial" pitchFamily="34" charset="0"/>
              <a:buNone/>
              <a:defRPr sz="3200" spc="30" baseline="0"/>
            </a:lvl1pPr>
            <a:lvl2pPr indent="0">
              <a:lnSpc>
                <a:spcPct val="100000"/>
              </a:lnSpc>
              <a:spcBef>
                <a:spcPct val="20000"/>
              </a:spcBef>
              <a:spcAft>
                <a:spcPts val="600"/>
              </a:spcAft>
              <a:buClr>
                <a:schemeClr val="tx2"/>
              </a:buClr>
              <a:buFont typeface="Arial" pitchFamily="34" charset="0"/>
              <a:buNone/>
              <a:defRPr sz="1200" spc="30" baseline="0"/>
            </a:lvl2pPr>
            <a:lvl3pPr indent="0">
              <a:lnSpc>
                <a:spcPct val="100000"/>
              </a:lnSpc>
              <a:spcBef>
                <a:spcPct val="20000"/>
              </a:spcBef>
              <a:spcAft>
                <a:spcPts val="600"/>
              </a:spcAft>
              <a:buClr>
                <a:schemeClr val="tx2"/>
              </a:buClr>
              <a:buFont typeface="Arial" pitchFamily="34" charset="0"/>
              <a:buNone/>
              <a:defRPr sz="1000" spc="30" baseline="0"/>
            </a:lvl3pPr>
            <a:lvl4pPr indent="0">
              <a:lnSpc>
                <a:spcPct val="100000"/>
              </a:lnSpc>
              <a:spcBef>
                <a:spcPct val="20000"/>
              </a:spcBef>
              <a:spcAft>
                <a:spcPts val="600"/>
              </a:spcAft>
              <a:buClr>
                <a:schemeClr val="tx2"/>
              </a:buClr>
              <a:buFont typeface="Arial" pitchFamily="34" charset="0"/>
              <a:buNone/>
              <a:defRPr sz="900" spc="30" baseline="0"/>
            </a:lvl4pPr>
            <a:lvl5pPr indent="0">
              <a:lnSpc>
                <a:spcPct val="100000"/>
              </a:lnSpc>
              <a:spcBef>
                <a:spcPct val="20000"/>
              </a:spcBef>
              <a:spcAft>
                <a:spcPts val="600"/>
              </a:spcAft>
              <a:buClr>
                <a:schemeClr val="tx2"/>
              </a:buClr>
              <a:buFont typeface="Arial" pitchFamily="34" charset="0"/>
              <a:buNone/>
              <a:defRPr sz="900" spc="30" baseline="0"/>
            </a:lvl5pPr>
            <a:lvl6pPr indent="0">
              <a:lnSpc>
                <a:spcPct val="100000"/>
              </a:lnSpc>
              <a:spcBef>
                <a:spcPct val="20000"/>
              </a:spcBef>
              <a:spcAft>
                <a:spcPts val="600"/>
              </a:spcAft>
              <a:buClr>
                <a:schemeClr val="tx2"/>
              </a:buClr>
              <a:buFont typeface="Arial" pitchFamily="34" charset="0"/>
              <a:buNone/>
              <a:defRPr sz="900"/>
            </a:lvl6pPr>
            <a:lvl7pPr indent="0">
              <a:lnSpc>
                <a:spcPct val="100000"/>
              </a:lnSpc>
              <a:spcBef>
                <a:spcPct val="20000"/>
              </a:spcBef>
              <a:spcAft>
                <a:spcPts val="600"/>
              </a:spcAft>
              <a:buClr>
                <a:schemeClr val="tx2"/>
              </a:buClr>
              <a:buFont typeface="Arial" pitchFamily="34" charset="0"/>
              <a:buNone/>
              <a:defRPr sz="900"/>
            </a:lvl7pPr>
            <a:lvl8pPr indent="0">
              <a:lnSpc>
                <a:spcPct val="100000"/>
              </a:lnSpc>
              <a:spcBef>
                <a:spcPct val="20000"/>
              </a:spcBef>
              <a:spcAft>
                <a:spcPts val="600"/>
              </a:spcAft>
              <a:buClr>
                <a:schemeClr val="tx2"/>
              </a:buClr>
              <a:buFont typeface="Arial" pitchFamily="34" charset="0"/>
              <a:buNone/>
              <a:defRPr sz="900"/>
            </a:lvl8pPr>
            <a:lvl9pPr indent="0">
              <a:lnSpc>
                <a:spcPct val="100000"/>
              </a:lnSpc>
              <a:spcBef>
                <a:spcPct val="20000"/>
              </a:spcBef>
              <a:spcAft>
                <a:spcPts val="600"/>
              </a:spcAft>
              <a:buClr>
                <a:schemeClr val="tx2"/>
              </a:buClr>
              <a:buFont typeface="Arial" pitchFamily="34" charset="0"/>
              <a:buNone/>
              <a:defRPr sz="900"/>
            </a:lvl9pPr>
          </a:lstStyle>
          <a:p>
            <a:r>
              <a:rPr lang="en-GB" dirty="0"/>
              <a:t>The complexity that we should be tackling is the complexity of the domain itself ... not the technical architecture, not the user interface, not even specific features</a:t>
            </a:r>
          </a:p>
        </p:txBody>
      </p:sp>
      <p:sp>
        <p:nvSpPr>
          <p:cNvPr id="7173" name="Text Box 16"/>
          <p:cNvSpPr txBox="1">
            <a:spLocks noChangeArrowheads="1"/>
          </p:cNvSpPr>
          <p:nvPr/>
        </p:nvSpPr>
        <p:spPr bwMode="auto">
          <a:xfrm>
            <a:off x="3663951" y="4484434"/>
            <a:ext cx="2336800" cy="371513"/>
          </a:xfrm>
          <a:prstGeom prst="rect">
            <a:avLst/>
          </a:prstGeom>
          <a:noFill/>
          <a:ln w="9525">
            <a:noFill/>
            <a:miter lim="800000"/>
            <a:headEnd/>
            <a:tailEnd/>
          </a:ln>
        </p:spPr>
        <p:txBody>
          <a:bodyPr lIns="90000" tIns="46800" rIns="90000" bIns="46800">
            <a:spAutoFit/>
          </a:bodyPr>
          <a:lstStyle/>
          <a:p>
            <a:pPr algn="r"/>
            <a:r>
              <a:rPr lang="en-GB" i="1" dirty="0">
                <a:solidFill>
                  <a:srgbClr val="CC3300"/>
                </a:solidFill>
                <a:latin typeface="Trebuchet MS" pitchFamily="34" charset="0"/>
              </a:rPr>
              <a:t>Eric Evans</a:t>
            </a:r>
          </a:p>
        </p:txBody>
      </p:sp>
      <p:pic>
        <p:nvPicPr>
          <p:cNvPr id="7" name="Picture 6" descr="complexity.jpg"/>
          <p:cNvPicPr>
            <a:picLocks noChangeAspect="1"/>
          </p:cNvPicPr>
          <p:nvPr/>
        </p:nvPicPr>
        <p:blipFill>
          <a:blip r:embed="rId3" cstate="print"/>
          <a:stretch>
            <a:fillRect/>
          </a:stretch>
        </p:blipFill>
        <p:spPr>
          <a:xfrm>
            <a:off x="6477000" y="1913402"/>
            <a:ext cx="4857751" cy="2733675"/>
          </a:xfrm>
          <a:prstGeom prst="rect">
            <a:avLst/>
          </a:prstGeom>
          <a:ln>
            <a:noFill/>
          </a:ln>
          <a:effectLst>
            <a:outerShdw blurRad="190500" algn="tl" rotWithShape="0">
              <a:srgbClr val="000000">
                <a:alpha val="70000"/>
              </a:srgbClr>
            </a:outerShdw>
          </a:effectLst>
        </p:spPr>
      </p:pic>
      <p:pic>
        <p:nvPicPr>
          <p:cNvPr id="9"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5972" y="192010"/>
            <a:ext cx="1966120"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nguage.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814300" y="1138130"/>
            <a:ext cx="8186047" cy="5443922"/>
          </a:xfrm>
          <a:prstGeom prst="rect">
            <a:avLst/>
          </a:prstGeom>
          <a:solidFill>
            <a:schemeClr val="bg1">
              <a:lumMod val="95000"/>
              <a:lumOff val="5000"/>
            </a:schemeClr>
          </a:solidFill>
          <a:ln>
            <a:noFill/>
          </a:ln>
          <a:effectLst>
            <a:outerShdw blurRad="190500" algn="tl" rotWithShape="0">
              <a:srgbClr val="000000">
                <a:alpha val="70000"/>
              </a:srgbClr>
            </a:outerShdw>
          </a:effectLst>
        </p:spPr>
      </p:pic>
      <p:sp>
        <p:nvSpPr>
          <p:cNvPr id="6" name="Rectangle 5"/>
          <p:cNvSpPr/>
          <p:nvPr/>
        </p:nvSpPr>
        <p:spPr>
          <a:xfrm>
            <a:off x="1146625" y="5195851"/>
            <a:ext cx="9245600" cy="276999"/>
          </a:xfrm>
          <a:prstGeom prst="rect">
            <a:avLst/>
          </a:prstGeom>
        </p:spPr>
        <p:txBody>
          <a:bodyPr vert="horz" lIns="91440" tIns="9144" rIns="91440" bIns="45720" rtlCol="0">
            <a:noAutofit/>
          </a:bodyPr>
          <a:lstStyle/>
          <a:p>
            <a:pPr lvl="1" algn="ctr">
              <a:spcBef>
                <a:spcPct val="20000"/>
              </a:spcBef>
              <a:spcAft>
                <a:spcPts val="600"/>
              </a:spcAft>
              <a:buClr>
                <a:schemeClr val="tx2"/>
              </a:buClr>
              <a:buFont typeface="Arial" pitchFamily="34" charset="0"/>
              <a:buNone/>
            </a:pPr>
            <a:r>
              <a:rPr lang="en-GB" sz="2800" spc="30" dirty="0"/>
              <a:t>“With a conscious effort by the team, the domain model can provide the backbone for that common language”</a:t>
            </a:r>
          </a:p>
        </p:txBody>
      </p:sp>
      <p:sp>
        <p:nvSpPr>
          <p:cNvPr id="7" name="Title 6"/>
          <p:cNvSpPr>
            <a:spLocks noGrp="1"/>
          </p:cNvSpPr>
          <p:nvPr>
            <p:ph type="title"/>
          </p:nvPr>
        </p:nvSpPr>
        <p:spPr/>
        <p:txBody>
          <a:bodyPr/>
          <a:lstStyle/>
          <a:p>
            <a:r>
              <a:rPr lang="en-GB" dirty="0" smtClean="0"/>
              <a:t>UBIQUITOUS LANGUAGE</a:t>
            </a:r>
            <a:endParaRPr lang="en-GB" dirty="0"/>
          </a:p>
        </p:txBody>
      </p:sp>
    </p:spTree>
    <p:extLst>
      <p:ext uri="{BB962C8B-B14F-4D97-AF65-F5344CB8AC3E}">
        <p14:creationId xmlns:p14="http://schemas.microsoft.com/office/powerpoint/2010/main" val="381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812800" y="1600200"/>
            <a:ext cx="4412343" cy="4114800"/>
          </a:xfrm>
        </p:spPr>
        <p:txBody>
          <a:bodyPr>
            <a:normAutofit/>
          </a:bodyPr>
          <a:lstStyle/>
          <a:p>
            <a:r>
              <a:rPr lang="en-GB" sz="3200" dirty="0" smtClean="0"/>
              <a:t>Nope, still too much technical complexity</a:t>
            </a:r>
            <a:endParaRPr lang="en-GB" sz="3200" dirty="0"/>
          </a:p>
        </p:txBody>
      </p:sp>
      <p:sp>
        <p:nvSpPr>
          <p:cNvPr id="6" name="Content Placeholder 5"/>
          <p:cNvSpPr>
            <a:spLocks noGrp="1"/>
          </p:cNvSpPr>
          <p:nvPr>
            <p:ph sz="quarter" idx="14"/>
          </p:nvPr>
        </p:nvSpPr>
        <p:spPr/>
        <p:txBody>
          <a:bodyPr/>
          <a:lstStyle/>
          <a:p>
            <a:endParaRPr lang="en-GB"/>
          </a:p>
        </p:txBody>
      </p:sp>
      <p:sp>
        <p:nvSpPr>
          <p:cNvPr id="2" name="Title 1"/>
          <p:cNvSpPr>
            <a:spLocks noGrp="1"/>
          </p:cNvSpPr>
          <p:nvPr>
            <p:ph type="title"/>
          </p:nvPr>
        </p:nvSpPr>
        <p:spPr/>
        <p:txBody>
          <a:bodyPr/>
          <a:lstStyle/>
          <a:p>
            <a:r>
              <a:rPr lang="en-GB" dirty="0" smtClean="0"/>
              <a:t>Microsoft’s domain driven architecture ?</a:t>
            </a:r>
            <a:endParaRPr lang="en-GB" dirty="0"/>
          </a:p>
        </p:txBody>
      </p:sp>
      <p:pic>
        <p:nvPicPr>
          <p:cNvPr id="4" name="image00.png"/>
          <p:cNvPicPr/>
          <p:nvPr/>
        </p:nvPicPr>
        <p:blipFill>
          <a:blip r:embed="rId2">
            <a:extLst/>
          </a:blip>
          <a:stretch>
            <a:fillRect/>
          </a:stretch>
        </p:blipFill>
        <p:spPr>
          <a:xfrm>
            <a:off x="5994394" y="1233946"/>
            <a:ext cx="5454106" cy="510857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3070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different tack</a:t>
            </a:r>
            <a:endParaRPr lang="en-GB" dirty="0"/>
          </a:p>
        </p:txBody>
      </p:sp>
      <p:sp>
        <p:nvSpPr>
          <p:cNvPr id="6" name="Content Placeholder 5"/>
          <p:cNvSpPr>
            <a:spLocks noGrp="1"/>
          </p:cNvSpPr>
          <p:nvPr>
            <p:ph sz="quarter" idx="13"/>
          </p:nvPr>
        </p:nvSpPr>
        <p:spPr/>
        <p:txBody>
          <a:bodyPr/>
          <a:lstStyle/>
          <a:p>
            <a:endParaRPr lang="en-GB" dirty="0" smtClean="0"/>
          </a:p>
          <a:p>
            <a:r>
              <a:rPr lang="en-GB" dirty="0" smtClean="0"/>
              <a:t>Build </a:t>
            </a:r>
            <a:r>
              <a:rPr lang="en-GB" dirty="0"/>
              <a:t>a domain-driven app </a:t>
            </a:r>
            <a:r>
              <a:rPr lang="en-GB" dirty="0" smtClean="0"/>
              <a:t> …</a:t>
            </a:r>
          </a:p>
          <a:p>
            <a:endParaRPr lang="en-GB" dirty="0" smtClean="0"/>
          </a:p>
          <a:p>
            <a:r>
              <a:rPr lang="en-GB" dirty="0" smtClean="0"/>
              <a:t>… using </a:t>
            </a:r>
            <a:r>
              <a:rPr lang="en-GB" dirty="0"/>
              <a:t>the Naked Objects pattern</a:t>
            </a:r>
          </a:p>
        </p:txBody>
      </p:sp>
    </p:spTree>
    <p:extLst>
      <p:ext uri="{BB962C8B-B14F-4D97-AF65-F5344CB8AC3E}">
        <p14:creationId xmlns:p14="http://schemas.microsoft.com/office/powerpoint/2010/main" val="466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a:bodyPr>
          <a:lstStyle/>
          <a:p>
            <a:r>
              <a:rPr lang="en-GB" sz="3200" dirty="0" smtClean="0"/>
              <a:t>Naked What ???</a:t>
            </a:r>
            <a:endParaRPr lang="en-GB" sz="3200" dirty="0"/>
          </a:p>
        </p:txBody>
      </p:sp>
      <p:pic>
        <p:nvPicPr>
          <p:cNvPr id="7" name="lips.jpg"/>
          <p:cNvPicPr/>
          <p:nvPr/>
        </p:nvPicPr>
        <p:blipFill>
          <a:blip r:embed="rId2">
            <a:extLst/>
          </a:blip>
          <a:stretch>
            <a:fillRect/>
          </a:stretch>
        </p:blipFill>
        <p:spPr>
          <a:xfrm>
            <a:off x="6255657" y="624114"/>
            <a:ext cx="5142662" cy="5619318"/>
          </a:xfrm>
          <a:prstGeom prst="rect">
            <a:avLst/>
          </a:prstGeom>
          <a:ln w="12700">
            <a:miter lim="400000"/>
          </a:ln>
        </p:spPr>
      </p:pic>
    </p:spTree>
    <p:extLst>
      <p:ext uri="{BB962C8B-B14F-4D97-AF65-F5344CB8AC3E}">
        <p14:creationId xmlns:p14="http://schemas.microsoft.com/office/powerpoint/2010/main" val="142137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NAKED OBJECTS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971619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on.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11424" y="1196751"/>
            <a:ext cx="10467776" cy="5212658"/>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GB" dirty="0" smtClean="0"/>
              <a:t>NAKED OBJECTS</a:t>
            </a:r>
            <a:endParaRPr lang="en-GB" dirty="0"/>
          </a:p>
        </p:txBody>
      </p:sp>
      <p:sp>
        <p:nvSpPr>
          <p:cNvPr id="8" name="Content Placeholder 7"/>
          <p:cNvSpPr>
            <a:spLocks noGrp="1"/>
          </p:cNvSpPr>
          <p:nvPr>
            <p:ph sz="quarter" idx="13"/>
          </p:nvPr>
        </p:nvSpPr>
        <p:spPr>
          <a:xfrm>
            <a:off x="910774" y="1124744"/>
            <a:ext cx="10566400" cy="4590256"/>
          </a:xfrm>
        </p:spPr>
        <p:txBody>
          <a:bodyPr>
            <a:normAutofit/>
          </a:bodyPr>
          <a:lstStyle/>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An architectural pattern</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 principle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138" y="282351"/>
            <a:ext cx="1453896" cy="1828800"/>
          </a:xfrm>
          <a:prstGeom prst="rect">
            <a:avLst/>
          </a:prstGeom>
        </p:spPr>
      </p:pic>
      <p:pic>
        <p:nvPicPr>
          <p:cNvPr id="1026" name="Picture 2" descr="dhna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3480" y="4898705"/>
            <a:ext cx="1436056" cy="171982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7"/>
          <p:cNvSpPr txBox="1">
            <a:spLocks/>
          </p:cNvSpPr>
          <p:nvPr/>
        </p:nvSpPr>
        <p:spPr>
          <a:xfrm>
            <a:off x="965200" y="5203390"/>
            <a:ext cx="10566400" cy="1415143"/>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GB" dirty="0" smtClean="0">
                <a:effectLst>
                  <a:outerShdw blurRad="50800" dist="38100" algn="l" rotWithShape="0">
                    <a:prstClr val="black">
                      <a:alpha val="40000"/>
                    </a:prstClr>
                  </a:outerShdw>
                </a:effectLst>
              </a:rPr>
              <a:t>Implemented by frameworks such as Apache Isis™</a:t>
            </a:r>
          </a:p>
        </p:txBody>
      </p:sp>
    </p:spTree>
    <p:extLst>
      <p:ext uri="{BB962C8B-B14F-4D97-AF65-F5344CB8AC3E}">
        <p14:creationId xmlns:p14="http://schemas.microsoft.com/office/powerpoint/2010/main" val="1745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267" name="Rectangle 2"/>
          <p:cNvSpPr>
            <a:spLocks noGrp="1" noChangeArrowheads="1"/>
          </p:cNvSpPr>
          <p:nvPr>
            <p:ph type="title"/>
          </p:nvPr>
        </p:nvSpPr>
        <p:spPr/>
        <p:txBody>
          <a:bodyPr/>
          <a:lstStyle/>
          <a:p>
            <a:r>
              <a:rPr lang="en-GB" dirty="0" smtClean="0"/>
              <a:t>Naked Objects Pattern</a:t>
            </a:r>
          </a:p>
        </p:txBody>
      </p:sp>
      <p:sp>
        <p:nvSpPr>
          <p:cNvPr id="9220" name="Rectangle 3"/>
          <p:cNvSpPr>
            <a:spLocks noGrp="1" noChangeArrowheads="1"/>
          </p:cNvSpPr>
          <p:nvPr>
            <p:ph type="body" idx="13"/>
          </p:nvPr>
        </p:nvSpPr>
        <p:spPr>
          <a:xfrm>
            <a:off x="812800" y="1125538"/>
            <a:ext cx="10566400" cy="5122862"/>
          </a:xfrm>
        </p:spPr>
        <p:txBody>
          <a:bodyPr>
            <a:normAutofit fontScale="77500" lnSpcReduction="20000"/>
          </a:bodyPr>
          <a:lstStyle/>
          <a:p>
            <a:r>
              <a:rPr lang="en-GB" dirty="0" smtClean="0"/>
              <a:t>Business functionality is encapsulated on the core business objects</a:t>
            </a:r>
          </a:p>
          <a:p>
            <a:pPr lvl="1"/>
            <a:r>
              <a:rPr lang="en-GB" dirty="0" smtClean="0"/>
              <a:t>represented in a programming language, </a:t>
            </a:r>
            <a:r>
              <a:rPr lang="en-GB" dirty="0" err="1" smtClean="0"/>
              <a:t>eg</a:t>
            </a:r>
            <a:r>
              <a:rPr lang="en-GB" dirty="0" smtClean="0"/>
              <a:t> Java</a:t>
            </a:r>
          </a:p>
          <a:p>
            <a:pPr lvl="1"/>
            <a:endParaRPr lang="en-GB" dirty="0" smtClean="0"/>
          </a:p>
          <a:p>
            <a:r>
              <a:rPr lang="en-GB" dirty="0" smtClean="0"/>
              <a:t>Objects are </a:t>
            </a:r>
            <a:r>
              <a:rPr lang="en-GB" dirty="0" smtClean="0">
                <a:solidFill>
                  <a:srgbClr val="FFFF00"/>
                </a:solidFill>
              </a:rPr>
              <a:t>exposed through the UI directly &amp; automatically</a:t>
            </a:r>
          </a:p>
          <a:p>
            <a:pPr lvl="1"/>
            <a:r>
              <a:rPr lang="en-GB" dirty="0" smtClean="0"/>
              <a:t>the framework automatically enforces business rules</a:t>
            </a:r>
          </a:p>
          <a:p>
            <a:pPr lvl="1"/>
            <a:r>
              <a:rPr lang="en-GB" dirty="0" smtClean="0"/>
              <a:t>the ubiquitous language</a:t>
            </a:r>
          </a:p>
          <a:p>
            <a:pPr lvl="1"/>
            <a:endParaRPr lang="en-US" dirty="0" smtClean="0"/>
          </a:p>
          <a:p>
            <a:r>
              <a:rPr lang="en-GB" dirty="0" smtClean="0"/>
              <a:t>User interactions with the system all consist of:</a:t>
            </a:r>
          </a:p>
          <a:p>
            <a:pPr lvl="1"/>
            <a:r>
              <a:rPr lang="en-GB" dirty="0" smtClean="0"/>
              <a:t>retrieving objects</a:t>
            </a:r>
          </a:p>
          <a:p>
            <a:pPr lvl="1"/>
            <a:r>
              <a:rPr lang="en-GB" dirty="0" smtClean="0"/>
              <a:t>invoking actions on them</a:t>
            </a:r>
          </a:p>
        </p:txBody>
      </p:sp>
    </p:spTree>
    <p:extLst>
      <p:ext uri="{BB962C8B-B14F-4D97-AF65-F5344CB8AC3E}">
        <p14:creationId xmlns:p14="http://schemas.microsoft.com/office/powerpoint/2010/main" val="24551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0">
                                            <p:txEl>
                                              <p:pRg st="1" end="1"/>
                                            </p:txEl>
                                          </p:spTgt>
                                        </p:tgtEl>
                                        <p:attrNameLst>
                                          <p:attrName>style.visibility</p:attrName>
                                        </p:attrNameLst>
                                      </p:cBhvr>
                                      <p:to>
                                        <p:strVal val="visible"/>
                                      </p:to>
                                    </p:set>
                                    <p:animEffect transition="in" filter="fade">
                                      <p:cBhvr>
                                        <p:cTn id="10" dur="500"/>
                                        <p:tgtEl>
                                          <p:spTgt spid="92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animEffect transition="in" filter="fade">
                                      <p:cBhvr>
                                        <p:cTn id="15" dur="500"/>
                                        <p:tgtEl>
                                          <p:spTgt spid="9220">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20">
                                            <p:txEl>
                                              <p:pRg st="4" end="4"/>
                                            </p:txEl>
                                          </p:spTgt>
                                        </p:tgtEl>
                                        <p:attrNameLst>
                                          <p:attrName>style.visibility</p:attrName>
                                        </p:attrNameLst>
                                      </p:cBhvr>
                                      <p:to>
                                        <p:strVal val="visible"/>
                                      </p:to>
                                    </p:set>
                                    <p:animEffect transition="in" filter="fade">
                                      <p:cBhvr>
                                        <p:cTn id="18" dur="500"/>
                                        <p:tgtEl>
                                          <p:spTgt spid="9220">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20">
                                            <p:txEl>
                                              <p:pRg st="5" end="5"/>
                                            </p:txEl>
                                          </p:spTgt>
                                        </p:tgtEl>
                                        <p:attrNameLst>
                                          <p:attrName>style.visibility</p:attrName>
                                        </p:attrNameLst>
                                      </p:cBhvr>
                                      <p:to>
                                        <p:strVal val="visible"/>
                                      </p:to>
                                    </p:set>
                                    <p:animEffect transition="in" filter="fade">
                                      <p:cBhvr>
                                        <p:cTn id="21" dur="500"/>
                                        <p:tgtEl>
                                          <p:spTgt spid="922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220">
                                            <p:txEl>
                                              <p:pRg st="7" end="7"/>
                                            </p:txEl>
                                          </p:spTgt>
                                        </p:tgtEl>
                                        <p:attrNameLst>
                                          <p:attrName>style.visibility</p:attrName>
                                        </p:attrNameLst>
                                      </p:cBhvr>
                                      <p:to>
                                        <p:strVal val="visible"/>
                                      </p:to>
                                    </p:set>
                                    <p:animEffect transition="in" filter="fade">
                                      <p:cBhvr>
                                        <p:cTn id="26" dur="500"/>
                                        <p:tgtEl>
                                          <p:spTgt spid="9220">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animEffect transition="in" filter="fade">
                                      <p:cBhvr>
                                        <p:cTn id="29" dur="500"/>
                                        <p:tgtEl>
                                          <p:spTgt spid="9220">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20">
                                            <p:txEl>
                                              <p:pRg st="9" end="9"/>
                                            </p:txEl>
                                          </p:spTgt>
                                        </p:tgtEl>
                                        <p:attrNameLst>
                                          <p:attrName>style.visibility</p:attrName>
                                        </p:attrNameLst>
                                      </p:cBhvr>
                                      <p:to>
                                        <p:strVal val="visible"/>
                                      </p:to>
                                    </p:set>
                                    <p:animEffect transition="in" filter="fade">
                                      <p:cBhvr>
                                        <p:cTn id="32" dur="500"/>
                                        <p:tgtEl>
                                          <p:spTgt spid="92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618362" y="1323669"/>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772905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65927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APACHE ISIS</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88955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132114"/>
            <a:ext cx="11249317" cy="5393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GB" sz="3600" dirty="0" err="1" smtClean="0"/>
              <a:t>Estatio</a:t>
            </a:r>
            <a:r>
              <a:rPr lang="en-GB" sz="3600" dirty="0" smtClean="0"/>
              <a:t>: an open source estate management app, </a:t>
            </a:r>
            <a:r>
              <a:rPr lang="en-GB" sz="3200" dirty="0"/>
              <a:t>built with apache </a:t>
            </a:r>
            <a:r>
              <a:rPr lang="en-GB" sz="3200" dirty="0" err="1"/>
              <a:t>isis</a:t>
            </a:r>
            <a:endParaRPr lang="en-GB" sz="3600" dirty="0"/>
          </a:p>
        </p:txBody>
      </p:sp>
    </p:spTree>
    <p:extLst>
      <p:ext uri="{BB962C8B-B14F-4D97-AF65-F5344CB8AC3E}">
        <p14:creationId xmlns:p14="http://schemas.microsoft.com/office/powerpoint/2010/main" val="2206136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UBIQUITOUS LANGUAGE IN ACTION</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Let’s take a look at how Apache Isis allows the developer to </a:t>
            </a:r>
            <a:r>
              <a:rPr lang="en-GB" dirty="0" smtClean="0"/>
              <a:t>map new domain requirements into code </a:t>
            </a:r>
            <a:r>
              <a:rPr lang="en-GB" sz="2400" dirty="0" smtClean="0">
                <a:hlinkClick r:id="rId3" action="ppaction://hlinkfile"/>
              </a:rPr>
              <a:t>[</a:t>
            </a:r>
            <a:r>
              <a:rPr lang="en-GB" sz="2400" dirty="0" smtClean="0">
                <a:hlinkClick r:id="rId3" action="ppaction://hlinkfile"/>
              </a:rPr>
              <a:t>video]</a:t>
            </a:r>
            <a:endParaRPr lang="en-GB" sz="2400" dirty="0" smtClean="0"/>
          </a:p>
          <a:p>
            <a:endParaRPr lang="en-GB" sz="2400" dirty="0" smtClean="0"/>
          </a:p>
          <a:p>
            <a:endParaRPr lang="en-GB" sz="2400" dirty="0"/>
          </a:p>
        </p:txBody>
      </p:sp>
    </p:spTree>
    <p:extLst>
      <p:ext uri="{BB962C8B-B14F-4D97-AF65-F5344CB8AC3E}">
        <p14:creationId xmlns:p14="http://schemas.microsoft.com/office/powerpoint/2010/main" val="145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99" y="274638"/>
            <a:ext cx="10825825" cy="706090"/>
          </a:xfrm>
        </p:spPr>
        <p:txBody>
          <a:bodyPr/>
          <a:lstStyle/>
          <a:p>
            <a:pPr lvl="0"/>
            <a:r>
              <a:rPr lang="en-GB" dirty="0" smtClean="0"/>
              <a:t>Feedback loops ARE REALLY IMPORTANT</a:t>
            </a:r>
            <a:endParaRPr lang="en-GB" dirty="0"/>
          </a:p>
        </p:txBody>
      </p:sp>
      <p:sp>
        <p:nvSpPr>
          <p:cNvPr id="3" name="Content Placeholder 2"/>
          <p:cNvSpPr>
            <a:spLocks noGrp="1"/>
          </p:cNvSpPr>
          <p:nvPr>
            <p:ph sz="quarter" idx="13"/>
          </p:nvPr>
        </p:nvSpPr>
        <p:spPr>
          <a:xfrm>
            <a:off x="812800" y="1328938"/>
            <a:ext cx="10566400" cy="4590256"/>
          </a:xfrm>
        </p:spPr>
        <p:txBody>
          <a:bodyPr>
            <a:normAutofit fontScale="85000" lnSpcReduction="20000"/>
          </a:bodyPr>
          <a:lstStyle/>
          <a:p>
            <a:endParaRPr lang="en-GB" sz="2100" dirty="0"/>
          </a:p>
          <a:p>
            <a:r>
              <a:rPr lang="en-GB" dirty="0" smtClean="0"/>
              <a:t>Gathers and maintains the momentum</a:t>
            </a:r>
          </a:p>
          <a:p>
            <a:endParaRPr lang="en-GB" sz="2000" dirty="0" smtClean="0"/>
          </a:p>
          <a:p>
            <a:r>
              <a:rPr lang="en-GB" dirty="0" smtClean="0"/>
              <a:t>Key criteria when prioritizing feature backlog:</a:t>
            </a:r>
          </a:p>
          <a:p>
            <a:pPr lvl="1"/>
            <a:r>
              <a:rPr lang="en-GB" dirty="0" smtClean="0"/>
              <a:t>“how will we get feedback on this?”</a:t>
            </a:r>
          </a:p>
          <a:p>
            <a:pPr lvl="1"/>
            <a:r>
              <a:rPr lang="en-GB" dirty="0" smtClean="0"/>
              <a:t>If ignore </a:t>
            </a:r>
            <a:r>
              <a:rPr lang="en-GB" dirty="0" smtClean="0">
                <a:sym typeface="Wingdings" panose="05000000000000000000" pitchFamily="2" charset="2"/>
              </a:rPr>
              <a:t> </a:t>
            </a:r>
            <a:r>
              <a:rPr lang="en-GB" dirty="0" smtClean="0"/>
              <a:t>probably will build the wrong thing</a:t>
            </a:r>
          </a:p>
          <a:p>
            <a:pPr lvl="0"/>
            <a:endParaRPr lang="en-GB" sz="2000" dirty="0" smtClean="0"/>
          </a:p>
          <a:p>
            <a:r>
              <a:rPr lang="en-GB" dirty="0" smtClean="0"/>
              <a:t>Sometimes we deliberately build “the wrong thing”</a:t>
            </a:r>
          </a:p>
          <a:p>
            <a:pPr lvl="1"/>
            <a:r>
              <a:rPr lang="en-GB" dirty="0" smtClean="0"/>
              <a:t>to </a:t>
            </a:r>
            <a:r>
              <a:rPr lang="en-GB" dirty="0" smtClean="0"/>
              <a:t>force the </a:t>
            </a:r>
            <a:r>
              <a:rPr lang="en-GB" dirty="0" smtClean="0"/>
              <a:t>feedback</a:t>
            </a:r>
            <a:endParaRPr lang="en-GB" dirty="0" smtClean="0"/>
          </a:p>
          <a:p>
            <a:pPr lvl="0"/>
            <a:endParaRPr lang="en-GB" dirty="0" smtClean="0"/>
          </a:p>
        </p:txBody>
      </p:sp>
    </p:spTree>
    <p:extLst>
      <p:ext uri="{BB962C8B-B14F-4D97-AF65-F5344CB8AC3E}">
        <p14:creationId xmlns:p14="http://schemas.microsoft.com/office/powerpoint/2010/main" val="277397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CONTINUOUS Migration</a:t>
            </a:r>
            <a:endParaRPr lang="en-GB" dirty="0"/>
          </a:p>
        </p:txBody>
      </p:sp>
      <p:sp>
        <p:nvSpPr>
          <p:cNvPr id="3" name="Content Placeholder 2"/>
          <p:cNvSpPr>
            <a:spLocks noGrp="1"/>
          </p:cNvSpPr>
          <p:nvPr>
            <p:ph sz="quarter" idx="13"/>
          </p:nvPr>
        </p:nvSpPr>
        <p:spPr/>
        <p:txBody>
          <a:bodyPr>
            <a:normAutofit fontScale="85000" lnSpcReduction="20000"/>
          </a:bodyPr>
          <a:lstStyle/>
          <a:p>
            <a:pPr lvl="0"/>
            <a:r>
              <a:rPr lang="en-GB" dirty="0" smtClean="0"/>
              <a:t>Show the users “their” data</a:t>
            </a:r>
          </a:p>
          <a:p>
            <a:pPr lvl="1"/>
            <a:r>
              <a:rPr lang="en-GB" dirty="0" smtClean="0"/>
              <a:t>dummy data doesn’t mean anything to them</a:t>
            </a:r>
          </a:p>
          <a:p>
            <a:pPr lvl="1"/>
            <a:r>
              <a:rPr lang="en-GB" dirty="0" smtClean="0"/>
              <a:t>helps overcome any language barriers</a:t>
            </a:r>
          </a:p>
          <a:p>
            <a:pPr lvl="1"/>
            <a:r>
              <a:rPr lang="en-GB" dirty="0" smtClean="0"/>
              <a:t>needs migrating anyway, gets thoroughly tested</a:t>
            </a:r>
          </a:p>
          <a:p>
            <a:pPr lvl="0"/>
            <a:endParaRPr lang="en-GB" dirty="0" smtClean="0"/>
          </a:p>
          <a:p>
            <a:pPr lvl="0"/>
            <a:r>
              <a:rPr lang="en-GB" dirty="0" smtClean="0"/>
              <a:t>Divide the migration work between business and techies</a:t>
            </a:r>
          </a:p>
          <a:p>
            <a:pPr lvl="1"/>
            <a:r>
              <a:rPr lang="en-GB" dirty="0" smtClean="0"/>
              <a:t>Untangle those muddled &amp; hacked-together spreadsheets</a:t>
            </a:r>
          </a:p>
          <a:p>
            <a:pPr lvl="1"/>
            <a:r>
              <a:rPr lang="en-GB" dirty="0" smtClean="0"/>
              <a:t>Business becomes invested in the project</a:t>
            </a:r>
          </a:p>
          <a:p>
            <a:pPr lvl="1"/>
            <a:endParaRPr lang="en-GB" dirty="0" smtClean="0"/>
          </a:p>
          <a:p>
            <a:pPr lvl="0"/>
            <a:endParaRPr lang="en-GB" dirty="0" smtClean="0"/>
          </a:p>
          <a:p>
            <a:endParaRPr lang="en-GB" dirty="0" smtClean="0"/>
          </a:p>
          <a:p>
            <a:endParaRPr lang="en-GB" dirty="0" smtClean="0"/>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DON’T USE CRUD</a:t>
            </a:r>
            <a:endParaRPr lang="en-GB" dirty="0"/>
          </a:p>
        </p:txBody>
      </p:sp>
      <p:sp>
        <p:nvSpPr>
          <p:cNvPr id="3" name="Content Placeholder 2"/>
          <p:cNvSpPr>
            <a:spLocks noGrp="1"/>
          </p:cNvSpPr>
          <p:nvPr>
            <p:ph sz="quarter" idx="13"/>
          </p:nvPr>
        </p:nvSpPr>
        <p:spPr/>
        <p:txBody>
          <a:bodyPr>
            <a:noAutofit/>
          </a:bodyPr>
          <a:lstStyle/>
          <a:p>
            <a:pPr lvl="0"/>
            <a:r>
              <a:rPr lang="en-GB" sz="2800" dirty="0" smtClean="0"/>
              <a:t>Start off with an immutable system</a:t>
            </a:r>
          </a:p>
          <a:p>
            <a:endParaRPr lang="en-GB" sz="1600" dirty="0" smtClean="0"/>
          </a:p>
          <a:p>
            <a:r>
              <a:rPr lang="en-GB" sz="2800" dirty="0" smtClean="0"/>
              <a:t>Rely on our ability to iterate quickly to uncover reasons why data changes</a:t>
            </a:r>
          </a:p>
          <a:p>
            <a:pPr lvl="0"/>
            <a:endParaRPr lang="en-GB" sz="1400" dirty="0"/>
          </a:p>
          <a:p>
            <a:pPr lvl="0"/>
            <a:r>
              <a:rPr lang="en-GB" sz="2800" dirty="0" smtClean="0"/>
              <a:t>Introduce </a:t>
            </a:r>
            <a:r>
              <a:rPr lang="en-GB" sz="2800" dirty="0" smtClean="0">
                <a:solidFill>
                  <a:srgbClr val="FFFF00"/>
                </a:solidFill>
              </a:rPr>
              <a:t>domain object actions</a:t>
            </a:r>
            <a:r>
              <a:rPr lang="en-GB" sz="2800" dirty="0" smtClean="0"/>
              <a:t> corresponding to business events</a:t>
            </a:r>
            <a:endParaRPr lang="en-GB" sz="2800" dirty="0"/>
          </a:p>
          <a:p>
            <a:pPr lvl="1"/>
            <a:r>
              <a:rPr lang="en-GB" sz="2800" dirty="0" smtClean="0"/>
              <a:t>Forces a conversation </a:t>
            </a:r>
            <a:r>
              <a:rPr lang="en-GB" sz="2800" dirty="0"/>
              <a:t>with the user</a:t>
            </a:r>
          </a:p>
          <a:p>
            <a:pPr lvl="1"/>
            <a:r>
              <a:rPr lang="en-GB" sz="2800" dirty="0" smtClean="0"/>
              <a:t>Provides auditability: when did data change, who did it, </a:t>
            </a:r>
            <a:r>
              <a:rPr lang="en-GB" sz="2800" dirty="0"/>
              <a:t>&amp;</a:t>
            </a:r>
            <a:r>
              <a:rPr lang="en-GB" sz="2800" dirty="0" smtClean="0"/>
              <a:t> why?</a:t>
            </a:r>
            <a:endParaRPr lang="en-GB" sz="2800" dirty="0"/>
          </a:p>
          <a:p>
            <a:pPr lvl="1"/>
            <a:r>
              <a:rPr lang="en-GB" sz="2800" dirty="0" smtClean="0"/>
              <a:t>Enables enterprise integration: actions sync with other systems</a:t>
            </a:r>
          </a:p>
          <a:p>
            <a:pPr lvl="1"/>
            <a:endParaRPr lang="en-GB" sz="1400" dirty="0" smtClean="0"/>
          </a:p>
        </p:txBody>
      </p:sp>
    </p:spTree>
    <p:extLst>
      <p:ext uri="{BB962C8B-B14F-4D97-AF65-F5344CB8AC3E}">
        <p14:creationId xmlns:p14="http://schemas.microsoft.com/office/powerpoint/2010/main" val="416839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Trust our future selves</a:t>
            </a:r>
            <a:endParaRPr lang="en-GB" dirty="0"/>
          </a:p>
        </p:txBody>
      </p:sp>
      <p:sp>
        <p:nvSpPr>
          <p:cNvPr id="3" name="Content Placeholder 2"/>
          <p:cNvSpPr>
            <a:spLocks noGrp="1"/>
          </p:cNvSpPr>
          <p:nvPr>
            <p:ph sz="quarter" idx="13"/>
          </p:nvPr>
        </p:nvSpPr>
        <p:spPr/>
        <p:txBody>
          <a:bodyPr>
            <a:normAutofit fontScale="77500" lnSpcReduction="20000"/>
          </a:bodyPr>
          <a:lstStyle/>
          <a:p>
            <a:pPr lvl="0"/>
            <a:r>
              <a:rPr lang="en-GB" dirty="0" smtClean="0"/>
              <a:t>Don’t let perfect be the enemy of good</a:t>
            </a:r>
          </a:p>
          <a:p>
            <a:pPr lvl="1"/>
            <a:r>
              <a:rPr lang="en-GB" dirty="0" smtClean="0"/>
              <a:t>Not all of the application will be (or has to be) perfect</a:t>
            </a:r>
          </a:p>
          <a:p>
            <a:pPr lvl="1"/>
            <a:r>
              <a:rPr lang="en-GB" dirty="0" smtClean="0"/>
              <a:t>Can always refactor to a better solution</a:t>
            </a:r>
          </a:p>
          <a:p>
            <a:pPr lvl="0"/>
            <a:endParaRPr lang="en-GB" sz="2300" dirty="0" smtClean="0"/>
          </a:p>
          <a:p>
            <a:pPr lvl="0"/>
            <a:r>
              <a:rPr lang="en-GB" dirty="0" smtClean="0"/>
              <a:t>Recognise that insights will come later</a:t>
            </a:r>
          </a:p>
          <a:p>
            <a:pPr lvl="1"/>
            <a:r>
              <a:rPr lang="en-GB" dirty="0" smtClean="0"/>
              <a:t>For both business and techies</a:t>
            </a:r>
          </a:p>
          <a:p>
            <a:pPr lvl="1"/>
            <a:r>
              <a:rPr lang="en-GB" dirty="0" smtClean="0"/>
              <a:t>“Knowledge crunching”</a:t>
            </a:r>
          </a:p>
          <a:p>
            <a:pPr lvl="1"/>
            <a:endParaRPr lang="en-GB" sz="2900" dirty="0" smtClean="0"/>
          </a:p>
          <a:p>
            <a:r>
              <a:rPr lang="en-GB" dirty="0" smtClean="0"/>
              <a:t>Add in desire paths as they start to form</a:t>
            </a:r>
          </a:p>
          <a:p>
            <a:pPr lvl="1"/>
            <a:endParaRPr lang="en-GB" sz="26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4934" y="3892990"/>
            <a:ext cx="4545495" cy="255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39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GETTING STARTED – HOW TO DO THIS YOURSELF</a:t>
            </a:r>
            <a:endParaRPr lang="en-GB" dirty="0"/>
          </a:p>
        </p:txBody>
      </p:sp>
    </p:spTree>
    <p:extLst>
      <p:ext uri="{BB962C8B-B14F-4D97-AF65-F5344CB8AC3E}">
        <p14:creationId xmlns:p14="http://schemas.microsoft.com/office/powerpoint/2010/main" val="2288407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206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p:txBody>
          <a:bodyPr>
            <a:normAutofit/>
          </a:bodyPr>
          <a:lstStyle/>
          <a:p>
            <a:r>
              <a:rPr lang="en-GB" sz="2800" dirty="0"/>
              <a:t>33 shopping </a:t>
            </a:r>
            <a:r>
              <a:rPr lang="en-GB" sz="2800" dirty="0" err="1"/>
              <a:t>centers</a:t>
            </a:r>
            <a:r>
              <a:rPr lang="en-GB" sz="2800" dirty="0"/>
              <a:t> in France Sweden and Italy</a:t>
            </a:r>
          </a:p>
          <a:p>
            <a:r>
              <a:rPr lang="en-GB" sz="2800" dirty="0"/>
              <a:t>2.7 billion Euro asset value</a:t>
            </a:r>
          </a:p>
          <a:p>
            <a:r>
              <a:rPr lang="en-GB" sz="2800" dirty="0"/>
              <a:t>175 million Euro annual rental income</a:t>
            </a:r>
          </a:p>
        </p:txBody>
      </p:sp>
      <p:sp>
        <p:nvSpPr>
          <p:cNvPr id="50" name="Shape 50"/>
          <p:cNvSpPr>
            <a:spLocks noGrp="1"/>
          </p:cNvSpPr>
          <p:nvPr>
            <p:ph type="title"/>
          </p:nvPr>
        </p:nvSpPr>
        <p:spPr/>
        <p:txBody>
          <a:bodyPr/>
          <a:lstStyle/>
          <a:p>
            <a:pPr lvl="0"/>
            <a:r>
              <a:rPr lang="en-GB" smtClean="0"/>
              <a:t>Eurocommercial Properties</a:t>
            </a:r>
            <a:endParaRPr lang="en-GB" dirty="0"/>
          </a:p>
        </p:txBody>
      </p:sp>
      <p:pic>
        <p:nvPicPr>
          <p:cNvPr id="52" name="image06.jpg"/>
          <p:cNvPicPr/>
          <p:nvPr/>
        </p:nvPicPr>
        <p:blipFill>
          <a:blip r:embed="rId3">
            <a:extLst/>
          </a:blip>
          <a:srcRect l="6810" r="22435"/>
          <a:stretch>
            <a:fillRect/>
          </a:stretch>
        </p:blipFill>
        <p:spPr>
          <a:xfrm>
            <a:off x="5973402" y="1349203"/>
            <a:ext cx="5769544" cy="4076908"/>
          </a:xfrm>
          <a:prstGeom prst="rect">
            <a:avLst/>
          </a:prstGeom>
          <a:ln w="12700">
            <a:miter lim="400000"/>
          </a:ln>
        </p:spPr>
      </p:pic>
    </p:spTree>
    <p:extLst>
      <p:ext uri="{BB962C8B-B14F-4D97-AF65-F5344CB8AC3E}">
        <p14:creationId xmlns:p14="http://schemas.microsoft.com/office/powerpoint/2010/main" val="338497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MASTER OF YOUR DOMAIN</a:t>
            </a:r>
            <a:endParaRPr lang="en-GB" dirty="0"/>
          </a:p>
        </p:txBody>
      </p:sp>
      <p:sp>
        <p:nvSpPr>
          <p:cNvPr id="3" name="Content Placeholder 2"/>
          <p:cNvSpPr>
            <a:spLocks noGrp="1"/>
          </p:cNvSpPr>
          <p:nvPr>
            <p:ph sz="quarter" idx="13"/>
          </p:nvPr>
        </p:nvSpPr>
        <p:spPr/>
        <p:txBody>
          <a:bodyPr>
            <a:normAutofit fontScale="77500" lnSpcReduction="20000"/>
          </a:bodyPr>
          <a:lstStyle/>
          <a:p>
            <a:endParaRPr lang="en-GB" sz="2400" b="1" dirty="0" smtClean="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We don’t want technology hipsters writing our core domain software</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 a good business analyst</a:t>
            </a:r>
          </a:p>
          <a:p>
            <a:pPr lvl="1"/>
            <a:r>
              <a:rPr lang="en-GB" b="1" dirty="0" smtClean="0">
                <a:effectLst>
                  <a:outerShdw blurRad="50800" dist="38100" algn="l" rotWithShape="0">
                    <a:prstClr val="black">
                      <a:alpha val="40000"/>
                    </a:prstClr>
                  </a:outerShdw>
                </a:effectLst>
              </a:rPr>
              <a:t>Understanding of / interest in the business domain</a:t>
            </a:r>
          </a:p>
          <a:p>
            <a:pPr lvl="1"/>
            <a:r>
              <a:rPr lang="en-GB" b="1" dirty="0" smtClean="0">
                <a:effectLst>
                  <a:outerShdw blurRad="50800" dist="38100" algn="l" rotWithShape="0">
                    <a:prstClr val="black">
                      <a:alpha val="40000"/>
                    </a:prstClr>
                  </a:outerShdw>
                </a:effectLst>
              </a:rPr>
              <a:t>Express their analysis in an IDE rather than MS Word</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Needs a domain-focused framework to do this</a:t>
            </a:r>
          </a:p>
          <a:p>
            <a:pPr lvl="1"/>
            <a:r>
              <a:rPr lang="en-GB" b="1" dirty="0" smtClean="0">
                <a:effectLst>
                  <a:outerShdw blurRad="50800" dist="38100" algn="l" rotWithShape="0">
                    <a:prstClr val="black">
                      <a:alpha val="40000"/>
                    </a:prstClr>
                  </a:outerShdw>
                </a:effectLst>
              </a:rPr>
              <a:t>such as Apache Isis</a:t>
            </a:r>
          </a:p>
        </p:txBody>
      </p:sp>
    </p:spTree>
    <p:extLst>
      <p:ext uri="{BB962C8B-B14F-4D97-AF65-F5344CB8AC3E}">
        <p14:creationId xmlns:p14="http://schemas.microsoft.com/office/powerpoint/2010/main" val="7237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bytebucket.org/ecpdocs/eventstorming-201610-milan/raw/f566633a0d1660c39f15fddfa1395c2fe99fe9ba/src/docs/asciidoc/images/05-bounded-contexts.jpg?token=ecf8f4077fd29291f461f3a9f83c1657a5b05a0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522" y="1103084"/>
            <a:ext cx="9693185" cy="5452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75650" y="274638"/>
            <a:ext cx="10566400" cy="706090"/>
          </a:xfrm>
        </p:spPr>
        <p:txBody>
          <a:bodyPr/>
          <a:lstStyle/>
          <a:p>
            <a:r>
              <a:rPr lang="en-GB" dirty="0" smtClean="0"/>
              <a:t>Event Storming</a:t>
            </a:r>
            <a:endParaRPr lang="en-GB" dirty="0"/>
          </a:p>
        </p:txBody>
      </p:sp>
      <p:sp>
        <p:nvSpPr>
          <p:cNvPr id="3" name="Content Placeholder 2"/>
          <p:cNvSpPr>
            <a:spLocks noGrp="1"/>
          </p:cNvSpPr>
          <p:nvPr>
            <p:ph sz="quarter" idx="13"/>
          </p:nvPr>
        </p:nvSpPr>
        <p:spPr>
          <a:xfrm>
            <a:off x="1277248" y="1532129"/>
            <a:ext cx="10566400" cy="4590256"/>
          </a:xfrm>
        </p:spPr>
        <p:txBody>
          <a:bodyPr/>
          <a:lstStyle/>
          <a:p>
            <a:r>
              <a:rPr lang="en-GB" b="1" dirty="0" smtClean="0">
                <a:effectLst>
                  <a:outerShdw blurRad="88900" dist="38100" dir="8100000" algn="tr" rotWithShape="0">
                    <a:prstClr val="black">
                      <a:alpha val="40000"/>
                    </a:prstClr>
                  </a:outerShdw>
                </a:effectLst>
              </a:rPr>
              <a:t>Get stakeholders in a room</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Infinite modelling space</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Identify business events</a:t>
            </a:r>
            <a:br>
              <a:rPr lang="en-GB" b="1" dirty="0" smtClean="0">
                <a:effectLst>
                  <a:outerShdw blurRad="88900" dist="38100" dir="8100000" algn="tr" rotWithShape="0">
                    <a:prstClr val="black">
                      <a:alpha val="40000"/>
                    </a:prstClr>
                  </a:outerShdw>
                </a:effectLst>
              </a:rPr>
            </a:br>
            <a:r>
              <a:rPr lang="en-GB" b="1" dirty="0" smtClean="0">
                <a:effectLst>
                  <a:outerShdw blurRad="88900" dist="38100" dir="8100000" algn="tr" rotWithShape="0">
                    <a:prstClr val="black">
                      <a:alpha val="40000"/>
                    </a:prstClr>
                  </a:outerShdw>
                </a:effectLst>
              </a:rPr>
              <a:t>that fulfil the process</a:t>
            </a:r>
          </a:p>
        </p:txBody>
      </p:sp>
      <p:pic>
        <p:nvPicPr>
          <p:cNvPr id="2050" name="Picture 2" descr="Introducing EventStor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0285" y="346288"/>
            <a:ext cx="1809610" cy="2340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2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TRUST with the business</a:t>
            </a:r>
            <a:endParaRPr lang="en-GB" dirty="0"/>
          </a:p>
        </p:txBody>
      </p:sp>
      <p:sp>
        <p:nvSpPr>
          <p:cNvPr id="3" name="Content Placeholder 2"/>
          <p:cNvSpPr>
            <a:spLocks noGrp="1"/>
          </p:cNvSpPr>
          <p:nvPr>
            <p:ph sz="quarter" idx="13"/>
          </p:nvPr>
        </p:nvSpPr>
        <p:spPr>
          <a:xfrm>
            <a:off x="812800" y="1337816"/>
            <a:ext cx="10566400" cy="4590256"/>
          </a:xfrm>
        </p:spPr>
        <p:txBody>
          <a:bodyPr>
            <a:normAutofit/>
          </a:bodyPr>
          <a:lstStyle/>
          <a:p>
            <a:r>
              <a:rPr lang="en-GB" dirty="0" smtClean="0"/>
              <a:t>Business needs to know custom software can be delivered</a:t>
            </a:r>
          </a:p>
          <a:p>
            <a:endParaRPr lang="en-GB" dirty="0" smtClean="0"/>
          </a:p>
          <a:p>
            <a:r>
              <a:rPr lang="en-GB" dirty="0" smtClean="0"/>
              <a:t>Feedback loops are critical</a:t>
            </a:r>
          </a:p>
          <a:p>
            <a:endParaRPr lang="en-GB" dirty="0"/>
          </a:p>
          <a:p>
            <a:r>
              <a:rPr lang="en-GB" dirty="0" smtClean="0"/>
              <a:t>Working software is the only way to build trust</a:t>
            </a:r>
            <a:endParaRPr lang="en-GB" dirty="0"/>
          </a:p>
        </p:txBody>
      </p:sp>
    </p:spTree>
    <p:extLst>
      <p:ext uri="{BB962C8B-B14F-4D97-AF65-F5344CB8AC3E}">
        <p14:creationId xmlns:p14="http://schemas.microsoft.com/office/powerpoint/2010/main" val="2985996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a:t>
            </a:r>
            <a:endParaRPr lang="en-GB" dirty="0"/>
          </a:p>
        </p:txBody>
      </p:sp>
      <p:sp>
        <p:nvSpPr>
          <p:cNvPr id="3" name="Content Placeholder 2"/>
          <p:cNvSpPr>
            <a:spLocks noGrp="1"/>
          </p:cNvSpPr>
          <p:nvPr>
            <p:ph sz="quarter" idx="13"/>
          </p:nvPr>
        </p:nvSpPr>
        <p:spPr/>
        <p:txBody>
          <a:bodyPr>
            <a:normAutofit lnSpcReduction="10000"/>
          </a:bodyPr>
          <a:lstStyle/>
          <a:p>
            <a:r>
              <a:rPr lang="en-GB" dirty="0" smtClean="0"/>
              <a:t>Civil engineering company with innovative techniques for working with concrete</a:t>
            </a:r>
          </a:p>
          <a:p>
            <a:pPr lvl="1"/>
            <a:r>
              <a:rPr lang="en-GB" dirty="0"/>
              <a:t>w</a:t>
            </a:r>
            <a:r>
              <a:rPr lang="en-GB" dirty="0" smtClean="0"/>
              <a:t>on contracts to replace sewers in Zurich</a:t>
            </a:r>
          </a:p>
          <a:p>
            <a:pPr lvl="1"/>
            <a:endParaRPr lang="en-GB" dirty="0" smtClean="0"/>
          </a:p>
          <a:p>
            <a:r>
              <a:rPr lang="en-GB" dirty="0" smtClean="0"/>
              <a:t>Needs software:</a:t>
            </a:r>
          </a:p>
          <a:p>
            <a:pPr lvl="1"/>
            <a:r>
              <a:rPr lang="en-GB" dirty="0" smtClean="0"/>
              <a:t>to support project itself</a:t>
            </a:r>
          </a:p>
          <a:p>
            <a:pPr lvl="1"/>
            <a:r>
              <a:rPr lang="en-GB" dirty="0" smtClean="0"/>
              <a:t>to deliver to end client for “BIM” lifecycle </a:t>
            </a:r>
            <a:r>
              <a:rPr lang="en-GB" dirty="0" err="1" smtClean="0"/>
              <a:t>mgmt</a:t>
            </a:r>
            <a:endParaRPr lang="en-GB" dirty="0" smtClean="0"/>
          </a:p>
          <a:p>
            <a:endParaRPr lang="en-GB" dirty="0"/>
          </a:p>
        </p:txBody>
      </p:sp>
    </p:spTree>
    <p:extLst>
      <p:ext uri="{BB962C8B-B14F-4D97-AF65-F5344CB8AC3E}">
        <p14:creationId xmlns:p14="http://schemas.microsoft.com/office/powerpoint/2010/main" val="28767699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6" y="434043"/>
            <a:ext cx="7149256" cy="49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70" y="1069589"/>
            <a:ext cx="6839632" cy="466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084" y="1733098"/>
            <a:ext cx="6623058" cy="46241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2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endParaRPr lang="en-GB" dirty="0"/>
          </a:p>
          <a:p>
            <a:r>
              <a:rPr lang="en-GB" dirty="0" smtClean="0"/>
              <a:t>In a day we built an app to model part of their domain </a:t>
            </a:r>
            <a:r>
              <a:rPr lang="en-GB" sz="2600" dirty="0" smtClean="0">
                <a:hlinkClick r:id="rId3" action="ppaction://hlinkfile"/>
              </a:rPr>
              <a:t>[video]</a:t>
            </a:r>
            <a:endParaRPr lang="en-GB" dirty="0" smtClean="0"/>
          </a:p>
          <a:p>
            <a:pPr lvl="1"/>
            <a:r>
              <a:rPr lang="en-GB" dirty="0"/>
              <a:t>i</a:t>
            </a:r>
            <a:r>
              <a:rPr lang="en-GB" dirty="0" smtClean="0"/>
              <a:t>nsights for domain experts as well as techies</a:t>
            </a:r>
          </a:p>
          <a:p>
            <a:pPr marL="457200" lvl="1" indent="0">
              <a:buNone/>
            </a:pPr>
            <a:endParaRPr lang="en-GB" dirty="0"/>
          </a:p>
          <a:p>
            <a:pPr marL="457200" lvl="1" indent="0">
              <a:buNone/>
            </a:pPr>
            <a:r>
              <a:rPr lang="en-GB" dirty="0" smtClean="0"/>
              <a:t>https</a:t>
            </a:r>
            <a:r>
              <a:rPr lang="en-GB" dirty="0"/>
              <a:t>://</a:t>
            </a:r>
            <a:r>
              <a:rPr lang="en-GB" dirty="0" smtClean="0"/>
              <a:t>github.com/incodehq/colab2-exploration </a:t>
            </a:r>
          </a:p>
          <a:p>
            <a:pPr marL="457200" lvl="1" indent="0">
              <a:buNone/>
            </a:pPr>
            <a:r>
              <a:rPr lang="en-GB" dirty="0"/>
              <a:t>https://youtu.be/q_ZLUAvV-gM </a:t>
            </a:r>
          </a:p>
        </p:txBody>
      </p:sp>
      <p:sp>
        <p:nvSpPr>
          <p:cNvPr id="4" name="Title 3"/>
          <p:cNvSpPr>
            <a:spLocks noGrp="1"/>
          </p:cNvSpPr>
          <p:nvPr>
            <p:ph type="title"/>
          </p:nvPr>
        </p:nvSpPr>
        <p:spPr/>
        <p:txBody>
          <a:bodyPr/>
          <a:lstStyle/>
          <a:p>
            <a:r>
              <a:rPr lang="en-GB" dirty="0" smtClean="0"/>
              <a:t>Exploring the domain</a:t>
            </a:r>
            <a:endParaRPr lang="en-GB" dirty="0"/>
          </a:p>
        </p:txBody>
      </p:sp>
    </p:spTree>
    <p:extLst>
      <p:ext uri="{BB962C8B-B14F-4D97-AF65-F5344CB8AC3E}">
        <p14:creationId xmlns:p14="http://schemas.microsoft.com/office/powerpoint/2010/main" val="19555853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7832641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OF COURSE There’s a role for packaged software</a:t>
            </a:r>
            <a:endParaRPr lang="en-GB" dirty="0"/>
          </a:p>
        </p:txBody>
      </p:sp>
      <p:sp>
        <p:nvSpPr>
          <p:cNvPr id="3" name="Content Placeholder 2"/>
          <p:cNvSpPr>
            <a:spLocks noGrp="1"/>
          </p:cNvSpPr>
          <p:nvPr>
            <p:ph sz="quarter" idx="13"/>
          </p:nvPr>
        </p:nvSpPr>
        <p:spPr>
          <a:xfrm>
            <a:off x="812800" y="1124744"/>
            <a:ext cx="10566400" cy="4590256"/>
          </a:xfrm>
        </p:spPr>
        <p:txBody>
          <a:bodyPr>
            <a:normAutofit lnSpcReduction="10000"/>
          </a:bodyPr>
          <a:lstStyle/>
          <a:p>
            <a:endParaRPr lang="en-GB" sz="2200" dirty="0" smtClean="0"/>
          </a:p>
          <a:p>
            <a:pPr lvl="0"/>
            <a:r>
              <a:rPr lang="en-GB" dirty="0" smtClean="0"/>
              <a:t>You’re not going to beat your competitor with a better payroll system</a:t>
            </a:r>
          </a:p>
          <a:p>
            <a:endParaRPr lang="en-GB" sz="3000" dirty="0" smtClean="0"/>
          </a:p>
          <a:p>
            <a:pPr marL="342900" lvl="1" indent="-342900"/>
            <a:r>
              <a:rPr lang="en-GB" dirty="0" smtClean="0"/>
              <a:t>Package software </a:t>
            </a:r>
            <a:r>
              <a:rPr lang="en-GB" dirty="0"/>
              <a:t>for supporting generic subdomains</a:t>
            </a:r>
          </a:p>
          <a:p>
            <a:pPr lvl="1"/>
            <a:endParaRPr lang="en-GB" dirty="0"/>
          </a:p>
          <a:p>
            <a:r>
              <a:rPr lang="en-GB" dirty="0" smtClean="0"/>
              <a:t>But don’t use packaged software for your core domain !</a:t>
            </a:r>
          </a:p>
          <a:p>
            <a:endParaRPr lang="en-GB" sz="2800" dirty="0" smtClean="0"/>
          </a:p>
        </p:txBody>
      </p:sp>
    </p:spTree>
    <p:extLst>
      <p:ext uri="{BB962C8B-B14F-4D97-AF65-F5344CB8AC3E}">
        <p14:creationId xmlns:p14="http://schemas.microsoft.com/office/powerpoint/2010/main" val="1482600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68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130338" y="3119646"/>
            <a:ext cx="5343691" cy="2814712"/>
            <a:chOff x="2286896" y="3158847"/>
            <a:chExt cx="4007768" cy="2814712"/>
          </a:xfrm>
        </p:grpSpPr>
        <p:graphicFrame>
          <p:nvGraphicFramePr>
            <p:cNvPr id="7" name="Chart 6"/>
            <p:cNvGraphicFramePr/>
            <p:nvPr>
              <p:extLst>
                <p:ext uri="{D42A27DB-BD31-4B8C-83A1-F6EECF244321}">
                  <p14:modId xmlns:p14="http://schemas.microsoft.com/office/powerpoint/2010/main" val="3633915388"/>
                </p:ext>
              </p:extLst>
            </p:nvPr>
          </p:nvGraphicFramePr>
          <p:xfrm>
            <a:off x="2286896" y="3158847"/>
            <a:ext cx="4007768" cy="28147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
            <p:cNvSpPr txBox="1"/>
            <p:nvPr/>
          </p:nvSpPr>
          <p:spPr>
            <a:xfrm>
              <a:off x="3673921" y="476105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2000" b="1" dirty="0" smtClean="0">
                  <a:solidFill>
                    <a:schemeClr val="bg1"/>
                  </a:solidFill>
                </a:rPr>
                <a:t>Savings</a:t>
              </a:r>
            </a:p>
            <a:p>
              <a:pPr algn="ctr"/>
              <a:r>
                <a:rPr lang="en-GB" sz="2000" b="1" dirty="0" smtClean="0">
                  <a:solidFill>
                    <a:schemeClr val="bg1"/>
                  </a:solidFill>
                </a:rPr>
                <a:t>85%</a:t>
              </a:r>
              <a:endParaRPr lang="en-GB" sz="2000" b="1" dirty="0">
                <a:solidFill>
                  <a:schemeClr val="bg1"/>
                </a:solidFill>
              </a:endParaRPr>
            </a:p>
          </p:txBody>
        </p:sp>
      </p:grpSp>
      <p:sp>
        <p:nvSpPr>
          <p:cNvPr id="10" name="Rectangle 9"/>
          <p:cNvSpPr/>
          <p:nvPr/>
        </p:nvSpPr>
        <p:spPr>
          <a:xfrm>
            <a:off x="6659586" y="5179045"/>
            <a:ext cx="3616560" cy="450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smtClean="0"/>
              <a:t>*per external auditor’s estimates</a:t>
            </a:r>
          </a:p>
        </p:txBody>
      </p:sp>
      <p:sp>
        <p:nvSpPr>
          <p:cNvPr id="3" name="Title 2"/>
          <p:cNvSpPr>
            <a:spLocks noGrp="1"/>
          </p:cNvSpPr>
          <p:nvPr>
            <p:ph type="title"/>
          </p:nvPr>
        </p:nvSpPr>
        <p:spPr/>
        <p:txBody>
          <a:bodyPr/>
          <a:lstStyle/>
          <a:p>
            <a:r>
              <a:rPr lang="en-GB" dirty="0" smtClean="0"/>
              <a:t>Proof of the pudding…</a:t>
            </a:r>
            <a:endParaRPr lang="en-GB" dirty="0"/>
          </a:p>
        </p:txBody>
      </p:sp>
      <p:sp>
        <p:nvSpPr>
          <p:cNvPr id="4" name="Content Placeholder 3"/>
          <p:cNvSpPr>
            <a:spLocks noGrp="1"/>
          </p:cNvSpPr>
          <p:nvPr>
            <p:ph sz="quarter" idx="13"/>
          </p:nvPr>
        </p:nvSpPr>
        <p:spPr/>
        <p:txBody>
          <a:bodyPr/>
          <a:lstStyle/>
          <a:p>
            <a:endParaRPr lang="en-GB" sz="1800" b="1" spc="0" dirty="0">
              <a:ln w="18415" cmpd="sng">
                <a:noFill/>
                <a:prstDash val="solid"/>
              </a:ln>
              <a:solidFill>
                <a:schemeClr val="bg1"/>
              </a:solidFill>
              <a:effectLst>
                <a:innerShdw blurRad="63500" dist="50800" dir="5400000">
                  <a:schemeClr val="tx1">
                    <a:alpha val="50000"/>
                  </a:schemeClr>
                </a:innerShdw>
              </a:effectLst>
            </a:endParaRPr>
          </a:p>
          <a:p>
            <a:r>
              <a:rPr lang="en-GB" b="1" spc="0" dirty="0">
                <a:ln w="18415" cmpd="sng">
                  <a:noFill/>
                  <a:prstDash val="solid"/>
                </a:ln>
                <a:solidFill>
                  <a:schemeClr val="bg1"/>
                </a:solidFill>
                <a:effectLst>
                  <a:innerShdw blurRad="63500" dist="50800" dir="5400000">
                    <a:schemeClr val="tx1">
                      <a:alpha val="50000"/>
                    </a:schemeClr>
                  </a:innerShdw>
                </a:effectLst>
              </a:rPr>
              <a:t>Took just 2 “developer-years” to replace the</a:t>
            </a:r>
            <a:br>
              <a:rPr lang="en-GB" b="1" spc="0" dirty="0">
                <a:ln w="18415" cmpd="sng">
                  <a:noFill/>
                  <a:prstDash val="solid"/>
                </a:ln>
                <a:solidFill>
                  <a:schemeClr val="bg1"/>
                </a:solidFill>
                <a:effectLst>
                  <a:innerShdw blurRad="63500" dist="50800" dir="5400000">
                    <a:schemeClr val="tx1">
                      <a:alpha val="50000"/>
                    </a:schemeClr>
                  </a:innerShdw>
                </a:effectLst>
              </a:rPr>
            </a:br>
            <a:r>
              <a:rPr lang="en-GB" b="1" spc="0" dirty="0">
                <a:ln w="18415" cmpd="sng">
                  <a:noFill/>
                  <a:prstDash val="solid"/>
                </a:ln>
                <a:solidFill>
                  <a:schemeClr val="bg1"/>
                </a:solidFill>
                <a:effectLst>
                  <a:innerShdw blurRad="63500" dist="50800" dir="5400000">
                    <a:schemeClr val="tx1">
                      <a:alpha val="50000"/>
                    </a:schemeClr>
                  </a:innerShdw>
                </a:effectLst>
              </a:rPr>
              <a:t>(market-leading) packaged solution</a:t>
            </a:r>
          </a:p>
          <a:p>
            <a:endParaRPr lang="en-GB" b="1" dirty="0">
              <a:solidFill>
                <a:schemeClr val="bg1"/>
              </a:solidFill>
              <a:effectLst>
                <a:innerShdw blurRad="63500" dist="50800" dir="5400000">
                  <a:schemeClr val="tx1">
                    <a:alpha val="50000"/>
                  </a:schemeClr>
                </a:innerShdw>
              </a:effectLst>
            </a:endParaRPr>
          </a:p>
        </p:txBody>
      </p:sp>
    </p:spTree>
    <p:extLst>
      <p:ext uri="{BB962C8B-B14F-4D97-AF65-F5344CB8AC3E}">
        <p14:creationId xmlns:p14="http://schemas.microsoft.com/office/powerpoint/2010/main" val="659230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 bought the </a:t>
            </a:r>
            <a:r>
              <a:rPr lang="en-GB" dirty="0" smtClean="0"/>
              <a:t>leading Estate </a:t>
            </a:r>
            <a:r>
              <a:rPr lang="en-GB" dirty="0"/>
              <a:t>Management software</a:t>
            </a:r>
          </a:p>
        </p:txBody>
      </p:sp>
      <p:sp>
        <p:nvSpPr>
          <p:cNvPr id="3" name="Content Placeholder 2"/>
          <p:cNvSpPr>
            <a:spLocks noGrp="1"/>
          </p:cNvSpPr>
          <p:nvPr>
            <p:ph sz="quarter" idx="13"/>
          </p:nvPr>
        </p:nvSpPr>
        <p:spPr>
          <a:xfrm>
            <a:off x="812800" y="972340"/>
            <a:ext cx="10566400" cy="4590256"/>
          </a:xfrm>
        </p:spPr>
        <p:txBody>
          <a:bodyPr>
            <a:normAutofit fontScale="85000" lnSpcReduction="20000"/>
          </a:bodyPr>
          <a:lstStyle/>
          <a:p>
            <a:endParaRPr lang="en-GB" dirty="0" smtClean="0"/>
          </a:p>
          <a:p>
            <a:r>
              <a:rPr lang="en-GB" dirty="0" smtClean="0"/>
              <a:t>Started </a:t>
            </a:r>
            <a:r>
              <a:rPr lang="en-GB" dirty="0"/>
              <a:t>in France</a:t>
            </a:r>
          </a:p>
          <a:p>
            <a:pPr lvl="1"/>
            <a:r>
              <a:rPr lang="en-GB" dirty="0"/>
              <a:t>was working more or less ok</a:t>
            </a:r>
          </a:p>
          <a:p>
            <a:endParaRPr lang="en-GB" sz="2600" dirty="0" smtClean="0"/>
          </a:p>
          <a:p>
            <a:r>
              <a:rPr lang="en-GB" dirty="0" smtClean="0"/>
              <a:t>Moved </a:t>
            </a:r>
            <a:r>
              <a:rPr lang="en-GB" dirty="0"/>
              <a:t>ahead to Italy</a:t>
            </a:r>
          </a:p>
          <a:p>
            <a:pPr lvl="1"/>
            <a:r>
              <a:rPr lang="en-GB" dirty="0"/>
              <a:t>where everything was Excel based</a:t>
            </a:r>
          </a:p>
          <a:p>
            <a:endParaRPr lang="en-GB" sz="2600" dirty="0" smtClean="0"/>
          </a:p>
          <a:p>
            <a:r>
              <a:rPr lang="en-GB" dirty="0" smtClean="0"/>
              <a:t>Really </a:t>
            </a:r>
            <a:r>
              <a:rPr lang="en-GB" dirty="0"/>
              <a:t>struggling but went into production </a:t>
            </a:r>
            <a:r>
              <a:rPr lang="en-GB" dirty="0" smtClean="0"/>
              <a:t>anyway</a:t>
            </a:r>
          </a:p>
          <a:p>
            <a:pPr lvl="1"/>
            <a:r>
              <a:rPr lang="en-GB" dirty="0" smtClean="0"/>
              <a:t>a </a:t>
            </a:r>
            <a:r>
              <a:rPr lang="en-GB" dirty="0"/>
              <a:t>long backlog of issues</a:t>
            </a:r>
          </a:p>
        </p:txBody>
      </p:sp>
    </p:spTree>
    <p:extLst>
      <p:ext uri="{BB962C8B-B14F-4D97-AF65-F5344CB8AC3E}">
        <p14:creationId xmlns:p14="http://schemas.microsoft.com/office/powerpoint/2010/main" val="18417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Estatio</a:t>
            </a:r>
            <a:r>
              <a:rPr lang="en-GB" dirty="0" smtClean="0"/>
              <a:t>  is now 5 years old</a:t>
            </a:r>
            <a:endParaRPr lang="en-GB" dirty="0"/>
          </a:p>
        </p:txBody>
      </p:sp>
      <p:sp>
        <p:nvSpPr>
          <p:cNvPr id="3" name="Content Placeholder 2"/>
          <p:cNvSpPr>
            <a:spLocks noGrp="1"/>
          </p:cNvSpPr>
          <p:nvPr>
            <p:ph sz="quarter" idx="13"/>
          </p:nvPr>
        </p:nvSpPr>
        <p:spPr/>
        <p:txBody>
          <a:bodyPr>
            <a:normAutofit fontScale="85000" lnSpcReduction="20000"/>
          </a:bodyPr>
          <a:lstStyle/>
          <a:p>
            <a:r>
              <a:rPr lang="en-GB" dirty="0" smtClean="0"/>
              <a:t>Lease Management, Invoicing</a:t>
            </a:r>
          </a:p>
          <a:p>
            <a:pPr lvl="1"/>
            <a:r>
              <a:rPr lang="en-GB" dirty="0" smtClean="0"/>
              <a:t>Initially for Italy</a:t>
            </a:r>
          </a:p>
          <a:p>
            <a:pPr lvl="1"/>
            <a:r>
              <a:rPr lang="en-GB" dirty="0" smtClean="0"/>
              <a:t>Roll-out to France</a:t>
            </a:r>
          </a:p>
          <a:p>
            <a:r>
              <a:rPr lang="en-GB" dirty="0" smtClean="0"/>
              <a:t>Integration with General Ledger</a:t>
            </a:r>
          </a:p>
          <a:p>
            <a:r>
              <a:rPr lang="en-GB" dirty="0" smtClean="0"/>
              <a:t>Service Charges</a:t>
            </a:r>
          </a:p>
          <a:p>
            <a:r>
              <a:rPr lang="en-GB" dirty="0" smtClean="0"/>
              <a:t>Documents/</a:t>
            </a:r>
            <a:r>
              <a:rPr lang="en-GB" dirty="0" err="1" smtClean="0"/>
              <a:t>Comms</a:t>
            </a:r>
            <a:r>
              <a:rPr lang="en-GB" dirty="0" smtClean="0"/>
              <a:t> (emailing invoices to tenants)</a:t>
            </a:r>
          </a:p>
          <a:p>
            <a:r>
              <a:rPr lang="en-GB" dirty="0" smtClean="0"/>
              <a:t>Capex (Incoming invoices)</a:t>
            </a:r>
          </a:p>
          <a:p>
            <a:pPr lvl="1"/>
            <a:r>
              <a:rPr lang="en-GB" dirty="0" smtClean="0"/>
              <a:t>France</a:t>
            </a:r>
          </a:p>
          <a:p>
            <a:pPr lvl="1"/>
            <a:endParaRPr lang="en-GB" dirty="0"/>
          </a:p>
          <a:p>
            <a:endParaRPr lang="en-GB" dirty="0"/>
          </a:p>
        </p:txBody>
      </p:sp>
      <p:grpSp>
        <p:nvGrpSpPr>
          <p:cNvPr id="6" name="Group 5"/>
          <p:cNvGrpSpPr/>
          <p:nvPr/>
        </p:nvGrpSpPr>
        <p:grpSpPr>
          <a:xfrm>
            <a:off x="8926286" y="1230085"/>
            <a:ext cx="2599984" cy="914401"/>
            <a:chOff x="8926286" y="1230085"/>
            <a:chExt cx="2599984" cy="4223657"/>
          </a:xfrm>
        </p:grpSpPr>
        <p:sp>
          <p:nvSpPr>
            <p:cNvPr id="4" name="Right Brace 3"/>
            <p:cNvSpPr/>
            <p:nvPr/>
          </p:nvSpPr>
          <p:spPr>
            <a:xfrm>
              <a:off x="8926286" y="1230085"/>
              <a:ext cx="359228" cy="4223657"/>
            </a:xfrm>
            <a:prstGeom prst="rightBrace">
              <a:avLst>
                <a:gd name="adj1" fmla="val 7499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9459679" y="2133524"/>
              <a:ext cx="2066591" cy="2416775"/>
            </a:xfrm>
            <a:prstGeom prst="rect">
              <a:avLst/>
            </a:prstGeom>
            <a:noFill/>
          </p:spPr>
          <p:txBody>
            <a:bodyPr wrap="none" rtlCol="0">
              <a:spAutoFit/>
            </a:bodyPr>
            <a:lstStyle/>
            <a:p>
              <a:r>
                <a:rPr lang="en-GB" sz="2800" dirty="0" smtClean="0">
                  <a:solidFill>
                    <a:srgbClr val="C9C9C9"/>
                  </a:solidFill>
                </a:rPr>
                <a:t>Original scope</a:t>
              </a:r>
              <a:endParaRPr lang="en-GB" sz="2800" dirty="0">
                <a:solidFill>
                  <a:srgbClr val="C9C9C9"/>
                </a:solidFill>
              </a:endParaRPr>
            </a:p>
          </p:txBody>
        </p:sp>
      </p:grpSp>
      <p:grpSp>
        <p:nvGrpSpPr>
          <p:cNvPr id="7" name="Group 6"/>
          <p:cNvGrpSpPr/>
          <p:nvPr/>
        </p:nvGrpSpPr>
        <p:grpSpPr>
          <a:xfrm>
            <a:off x="8931729" y="2144486"/>
            <a:ext cx="2496758" cy="3145971"/>
            <a:chOff x="8915400" y="1230085"/>
            <a:chExt cx="2496758" cy="4223657"/>
          </a:xfrm>
        </p:grpSpPr>
        <p:sp>
          <p:nvSpPr>
            <p:cNvPr id="8" name="Right Brace 7"/>
            <p:cNvSpPr/>
            <p:nvPr/>
          </p:nvSpPr>
          <p:spPr>
            <a:xfrm>
              <a:off x="8915400" y="1230085"/>
              <a:ext cx="375557" cy="4223657"/>
            </a:xfrm>
            <a:prstGeom prst="rightBrace">
              <a:avLst>
                <a:gd name="adj1" fmla="val 74999"/>
                <a:gd name="adj2" fmla="val 4965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9443349" y="2981184"/>
              <a:ext cx="1968809" cy="702455"/>
            </a:xfrm>
            <a:prstGeom prst="rect">
              <a:avLst/>
            </a:prstGeom>
            <a:noFill/>
          </p:spPr>
          <p:txBody>
            <a:bodyPr wrap="none" rtlCol="0">
              <a:spAutoFit/>
            </a:bodyPr>
            <a:lstStyle/>
            <a:p>
              <a:r>
                <a:rPr lang="en-GB" sz="2800" dirty="0" smtClean="0">
                  <a:solidFill>
                    <a:srgbClr val="C9C9C9"/>
                  </a:solidFill>
                </a:rPr>
                <a:t>Subsequently</a:t>
              </a:r>
              <a:endParaRPr lang="en-GB" sz="2800" dirty="0">
                <a:solidFill>
                  <a:srgbClr val="C9C9C9"/>
                </a:solidFill>
              </a:endParaRPr>
            </a:p>
          </p:txBody>
        </p:sp>
      </p:grpSp>
    </p:spTree>
    <p:extLst>
      <p:ext uri="{BB962C8B-B14F-4D97-AF65-F5344CB8AC3E}">
        <p14:creationId xmlns:p14="http://schemas.microsoft.com/office/powerpoint/2010/main" val="1479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Content Placeholder 2"/>
          <p:cNvSpPr>
            <a:spLocks noGrp="1"/>
          </p:cNvSpPr>
          <p:nvPr>
            <p:ph sz="quarter" idx="13"/>
          </p:nvPr>
        </p:nvSpPr>
        <p:spPr>
          <a:xfrm>
            <a:off x="627737" y="1393366"/>
            <a:ext cx="6785434" cy="4114800"/>
          </a:xfrm>
        </p:spPr>
        <p:txBody>
          <a:bodyPr>
            <a:noAutofit/>
          </a:bodyPr>
          <a:lstStyle/>
          <a:p>
            <a:r>
              <a:rPr lang="en-GB" sz="2400" dirty="0" smtClean="0"/>
              <a:t>http://isis.apache.org </a:t>
            </a:r>
          </a:p>
          <a:p>
            <a:r>
              <a:rPr lang="en-GB" sz="2400" dirty="0" smtClean="0"/>
              <a:t>http://platform.incode.org </a:t>
            </a:r>
          </a:p>
          <a:p>
            <a:r>
              <a:rPr lang="en-GB" sz="2400" dirty="0" smtClean="0"/>
              <a:t>@</a:t>
            </a:r>
            <a:r>
              <a:rPr lang="en-GB" sz="2400" dirty="0" err="1" smtClean="0"/>
              <a:t>dkhaywood</a:t>
            </a:r>
            <a:endParaRPr lang="en-GB" sz="2400" dirty="0" smtClean="0"/>
          </a:p>
          <a:p>
            <a:endParaRPr lang="en-GB" sz="2400" baseline="-25000" dirty="0" smtClean="0"/>
          </a:p>
          <a:p>
            <a:pPr marL="0" indent="0">
              <a:buNone/>
            </a:pPr>
            <a:r>
              <a:rPr lang="en-GB" sz="2400" dirty="0" smtClean="0"/>
              <a:t>Examples</a:t>
            </a:r>
            <a:endParaRPr lang="en-GB" sz="2400" dirty="0"/>
          </a:p>
          <a:p>
            <a:r>
              <a:rPr lang="en-GB" sz="2400" dirty="0" smtClean="0"/>
              <a:t>http://github.com/estatio/estatio </a:t>
            </a:r>
          </a:p>
          <a:p>
            <a:r>
              <a:rPr lang="en-GB" sz="2400" dirty="0" smtClean="0"/>
              <a:t>http://github.com/incodehq/contactapp</a:t>
            </a:r>
          </a:p>
          <a:p>
            <a:r>
              <a:rPr lang="en-GB" sz="2400" dirty="0" smtClean="0"/>
              <a:t>http://github.com/incodehq/colab2-exploration  </a:t>
            </a:r>
          </a:p>
        </p:txBody>
      </p:sp>
      <p:sp>
        <p:nvSpPr>
          <p:cNvPr id="4" name="Content Placeholder 3"/>
          <p:cNvSpPr>
            <a:spLocks noGrp="1"/>
          </p:cNvSpPr>
          <p:nvPr>
            <p:ph sz="quarter" idx="14"/>
          </p:nvPr>
        </p:nvSpPr>
        <p:spPr>
          <a:xfrm>
            <a:off x="6487886" y="2296851"/>
            <a:ext cx="5562743" cy="3570539"/>
          </a:xfrm>
        </p:spPr>
        <p:txBody>
          <a:bodyPr>
            <a:noAutofit/>
          </a:bodyPr>
          <a:lstStyle/>
          <a:p>
            <a:pPr marL="0" indent="0">
              <a:buNone/>
            </a:pPr>
            <a:r>
              <a:rPr lang="en-GB" sz="2400" dirty="0" smtClean="0"/>
              <a:t>Resources</a:t>
            </a:r>
            <a:endParaRPr lang="en-GB" sz="2400" dirty="0"/>
          </a:p>
          <a:p>
            <a:r>
              <a:rPr lang="en-GB" sz="2400" dirty="0" smtClean="0"/>
              <a:t>Domain </a:t>
            </a:r>
            <a:r>
              <a:rPr lang="en-GB" sz="2400" dirty="0"/>
              <a:t>Driven Design, Eric Evans</a:t>
            </a:r>
          </a:p>
          <a:p>
            <a:r>
              <a:rPr lang="en-GB" sz="2400" dirty="0" smtClean="0"/>
              <a:t>Naked Objects, Richard Pawson</a:t>
            </a:r>
          </a:p>
          <a:p>
            <a:r>
              <a:rPr lang="en-GB" sz="2400" dirty="0" smtClean="0"/>
              <a:t>DDD using NO, Dan Haywood</a:t>
            </a:r>
            <a:endParaRPr lang="en-GB" sz="2400" dirty="0"/>
          </a:p>
          <a:p>
            <a:r>
              <a:rPr lang="en-GB" sz="2400" dirty="0" smtClean="0"/>
              <a:t>Event </a:t>
            </a:r>
            <a:r>
              <a:rPr lang="en-GB" sz="2400" dirty="0"/>
              <a:t>Storming, Alberto </a:t>
            </a:r>
            <a:r>
              <a:rPr lang="en-GB" sz="2400" dirty="0" err="1" smtClean="0"/>
              <a:t>Brandolini</a:t>
            </a:r>
            <a:endParaRPr lang="en-GB" sz="2400" dirty="0" smtClean="0"/>
          </a:p>
          <a:p>
            <a:r>
              <a:rPr lang="en-GB" sz="2400" dirty="0" err="1" smtClean="0"/>
              <a:t>Wardley</a:t>
            </a:r>
            <a:r>
              <a:rPr lang="en-GB" sz="2400" dirty="0" smtClean="0"/>
              <a:t> Maps, Simon </a:t>
            </a:r>
            <a:r>
              <a:rPr lang="en-GB" sz="2400" dirty="0" err="1" smtClean="0"/>
              <a:t>Wardley</a:t>
            </a:r>
            <a:endParaRPr lang="en-GB" sz="2400" dirty="0"/>
          </a:p>
          <a:p>
            <a:pPr marL="0" indent="0">
              <a:buNone/>
            </a:pPr>
            <a:endParaRPr lang="en-GB" sz="1050" dirty="0" smtClean="0"/>
          </a:p>
          <a:p>
            <a:pPr marL="0" indent="0">
              <a:buNone/>
            </a:pPr>
            <a:r>
              <a:rPr lang="en-GB" sz="2400" dirty="0" smtClean="0"/>
              <a:t>This presentation</a:t>
            </a:r>
          </a:p>
          <a:p>
            <a:r>
              <a:rPr lang="en-GB" sz="2400" dirty="0" smtClean="0"/>
              <a:t>http://github.com/danhaywood/imworld2017</a:t>
            </a:r>
          </a:p>
        </p:txBody>
      </p:sp>
      <p:sp>
        <p:nvSpPr>
          <p:cNvPr id="2" name="Title 1"/>
          <p:cNvSpPr>
            <a:spLocks noGrp="1"/>
          </p:cNvSpPr>
          <p:nvPr>
            <p:ph type="title"/>
          </p:nvPr>
        </p:nvSpPr>
        <p:spPr>
          <a:xfrm>
            <a:off x="682168" y="274638"/>
            <a:ext cx="10566400" cy="706090"/>
          </a:xfrm>
        </p:spPr>
        <p:txBody>
          <a:bodyPr/>
          <a:lstStyle/>
          <a:p>
            <a:r>
              <a:rPr lang="en-GB" dirty="0" smtClean="0"/>
              <a:t>To learn more</a:t>
            </a:r>
            <a:endParaRPr lang="en-GB"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204" y="295830"/>
            <a:ext cx="2937835" cy="17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841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–UI’S</a:t>
            </a:r>
            <a:endParaRPr lang="en-GB" dirty="0"/>
          </a:p>
        </p:txBody>
      </p:sp>
    </p:spTree>
    <p:extLst>
      <p:ext uri="{BB962C8B-B14F-4D97-AF65-F5344CB8AC3E}">
        <p14:creationId xmlns:p14="http://schemas.microsoft.com/office/powerpoint/2010/main" val="246468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843189" y="1516743"/>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585080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Right Arrow 2"/>
          <p:cNvSpPr/>
          <p:nvPr/>
        </p:nvSpPr>
        <p:spPr>
          <a:xfrm>
            <a:off x="939260" y="3495674"/>
            <a:ext cx="10300239" cy="141922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 name="TextBox 3"/>
          <p:cNvSpPr txBox="1"/>
          <p:nvPr/>
        </p:nvSpPr>
        <p:spPr>
          <a:xfrm>
            <a:off x="813302" y="1687890"/>
            <a:ext cx="2343911" cy="1569660"/>
          </a:xfrm>
          <a:prstGeom prst="rect">
            <a:avLst/>
          </a:prstGeom>
          <a:noFill/>
        </p:spPr>
        <p:txBody>
          <a:bodyPr wrap="none" rtlCol="0">
            <a:spAutoFit/>
          </a:bodyPr>
          <a:lstStyle/>
          <a:p>
            <a:pPr algn="ctr"/>
            <a:r>
              <a:rPr lang="en-GB" sz="4800" dirty="0" smtClean="0"/>
              <a:t>Process</a:t>
            </a:r>
            <a:br>
              <a:rPr lang="en-GB" sz="4800" dirty="0" smtClean="0"/>
            </a:br>
            <a:r>
              <a:rPr lang="en-GB" sz="4800" dirty="0" smtClean="0"/>
              <a:t>Followers</a:t>
            </a:r>
            <a:endParaRPr lang="en-GB" sz="4800" dirty="0"/>
          </a:p>
        </p:txBody>
      </p:sp>
      <p:sp>
        <p:nvSpPr>
          <p:cNvPr id="6" name="TextBox 5"/>
          <p:cNvSpPr txBox="1"/>
          <p:nvPr/>
        </p:nvSpPr>
        <p:spPr>
          <a:xfrm>
            <a:off x="9271585" y="1687890"/>
            <a:ext cx="2063385" cy="1569660"/>
          </a:xfrm>
          <a:prstGeom prst="rect">
            <a:avLst/>
          </a:prstGeom>
          <a:noFill/>
        </p:spPr>
        <p:txBody>
          <a:bodyPr wrap="none" rtlCol="0">
            <a:spAutoFit/>
          </a:bodyPr>
          <a:lstStyle/>
          <a:p>
            <a:pPr algn="ctr"/>
            <a:r>
              <a:rPr lang="en-GB" sz="4800" dirty="0" smtClean="0"/>
              <a:t>Problem</a:t>
            </a:r>
            <a:br>
              <a:rPr lang="en-GB" sz="4800" dirty="0" smtClean="0"/>
            </a:br>
            <a:r>
              <a:rPr lang="en-GB" sz="4800" dirty="0" smtClean="0"/>
              <a:t>Solvers</a:t>
            </a:r>
            <a:endParaRPr lang="en-GB" sz="4800" dirty="0"/>
          </a:p>
        </p:txBody>
      </p:sp>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2133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RESTFUL API</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6" y="1110350"/>
            <a:ext cx="10698612" cy="5471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0566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CONTACT APP</a:t>
            </a:r>
            <a:endParaRPr lang="en-GB" dirty="0"/>
          </a:p>
        </p:txBody>
      </p:sp>
      <p:sp>
        <p:nvSpPr>
          <p:cNvPr id="3" name="Content Placeholder 2"/>
          <p:cNvSpPr>
            <a:spLocks noGrp="1"/>
          </p:cNvSpPr>
          <p:nvPr>
            <p:ph sz="quarter" idx="13"/>
          </p:nvPr>
        </p:nvSpPr>
        <p:spPr/>
        <p:txBody>
          <a:bodyPr>
            <a:normAutofit fontScale="85000" lnSpcReduction="20000"/>
          </a:bodyPr>
          <a:lstStyle/>
          <a:p>
            <a:endParaRPr lang="en-GB" dirty="0" smtClean="0"/>
          </a:p>
          <a:p>
            <a:r>
              <a:rPr lang="en-GB" dirty="0" smtClean="0"/>
              <a:t>A mobile app for “emergency contacts” </a:t>
            </a:r>
            <a:r>
              <a:rPr lang="en-GB" sz="2800" dirty="0" smtClean="0">
                <a:hlinkClick r:id="rId2" action="ppaction://hlinkfile"/>
              </a:rPr>
              <a:t>[video]</a:t>
            </a:r>
            <a:endParaRPr lang="en-GB" sz="2800" dirty="0" smtClean="0"/>
          </a:p>
          <a:p>
            <a:pPr lvl="1"/>
            <a:r>
              <a:rPr lang="en-GB" dirty="0" smtClean="0"/>
              <a:t>Custom implementation using Ionic Framework + AngularJS</a:t>
            </a:r>
          </a:p>
          <a:p>
            <a:pPr lvl="1"/>
            <a:r>
              <a:rPr lang="en-GB" dirty="0" smtClean="0"/>
              <a:t>Leverages Apache Isis REST API</a:t>
            </a:r>
          </a:p>
          <a:p>
            <a:endParaRPr lang="en-GB" dirty="0" smtClean="0"/>
          </a:p>
          <a:p>
            <a:r>
              <a:rPr lang="en-GB" dirty="0" smtClean="0"/>
              <a:t>Backend admin UI “for free”</a:t>
            </a:r>
            <a:endParaRPr lang="en-GB" dirty="0"/>
          </a:p>
          <a:p>
            <a:endParaRPr lang="en-GB" dirty="0" smtClean="0"/>
          </a:p>
          <a:p>
            <a:r>
              <a:rPr lang="en-GB" dirty="0" smtClean="0"/>
              <a:t>http://github.com/incodehq/contactapp</a:t>
            </a:r>
            <a:endParaRPr lang="en-GB" dirty="0"/>
          </a:p>
          <a:p>
            <a:endParaRPr lang="en-GB" dirty="0"/>
          </a:p>
        </p:txBody>
      </p:sp>
    </p:spTree>
    <p:extLst>
      <p:ext uri="{BB962C8B-B14F-4D97-AF65-F5344CB8AC3E}">
        <p14:creationId xmlns:p14="http://schemas.microsoft.com/office/powerpoint/2010/main" val="806109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Updating the (GENERIC) UI</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But it may not be necessary to build a custom UI …</a:t>
            </a:r>
          </a:p>
          <a:p>
            <a:endParaRPr lang="en-GB" dirty="0"/>
          </a:p>
          <a:p>
            <a:r>
              <a:rPr lang="en-GB" dirty="0" smtClean="0"/>
              <a:t>… the generic UI is also quite customisable</a:t>
            </a:r>
            <a:r>
              <a:rPr lang="en-GB" sz="2400" dirty="0" smtClean="0"/>
              <a:t> </a:t>
            </a:r>
            <a:r>
              <a:rPr lang="en-GB" sz="2400" dirty="0" smtClean="0">
                <a:hlinkClick r:id="rId3" action="ppaction://hlinkfile"/>
              </a:rPr>
              <a:t>[video]</a:t>
            </a:r>
            <a:endParaRPr lang="en-GB" sz="2400" dirty="0" smtClean="0"/>
          </a:p>
          <a:p>
            <a:endParaRPr lang="en-GB" sz="2400" dirty="0"/>
          </a:p>
        </p:txBody>
      </p:sp>
    </p:spTree>
    <p:extLst>
      <p:ext uri="{BB962C8B-B14F-4D97-AF65-F5344CB8AC3E}">
        <p14:creationId xmlns:p14="http://schemas.microsoft.com/office/powerpoint/2010/main" val="19125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APPENDIX - ARCHITECTURE</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09456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smtClean="0">
                <a:solidFill>
                  <a:schemeClr val="tx1"/>
                </a:solidFill>
              </a:rPr>
              <a:t>System</a:t>
            </a:r>
            <a:endParaRPr lang="en-GB" sz="3200" dirty="0"/>
          </a:p>
        </p:txBody>
      </p:sp>
    </p:spTree>
    <p:extLst>
      <p:ext uri="{BB962C8B-B14F-4D97-AF65-F5344CB8AC3E}">
        <p14:creationId xmlns:p14="http://schemas.microsoft.com/office/powerpoint/2010/main" val="426633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5982364" y="1971169"/>
            <a:ext cx="5662864" cy="3716255"/>
          </a:xfrm>
          <a:custGeom>
            <a:avLst/>
            <a:gdLst/>
            <a:ahLst/>
            <a:cxnLst>
              <a:cxn ang="0">
                <a:pos x="wd2" y="hd2"/>
              </a:cxn>
              <a:cxn ang="5400000">
                <a:pos x="wd2" y="hd2"/>
              </a:cxn>
              <a:cxn ang="10800000">
                <a:pos x="wd2" y="hd2"/>
              </a:cxn>
              <a:cxn ang="16200000">
                <a:pos x="wd2" y="hd2"/>
              </a:cxn>
            </a:cxnLst>
            <a:rect l="0" t="0" r="r" b="b"/>
            <a:pathLst>
              <a:path w="21600" h="21600" extrusionOk="0">
                <a:moveTo>
                  <a:pt x="12150" y="0"/>
                </a:moveTo>
                <a:lnTo>
                  <a:pt x="13500" y="3086"/>
                </a:lnTo>
                <a:lnTo>
                  <a:pt x="16200" y="9257"/>
                </a:lnTo>
                <a:lnTo>
                  <a:pt x="21600" y="21600"/>
                </a:lnTo>
                <a:lnTo>
                  <a:pt x="0" y="21600"/>
                </a:lnTo>
                <a:cubicBezTo>
                  <a:pt x="1800" y="17486"/>
                  <a:pt x="3600" y="13371"/>
                  <a:pt x="5400" y="9257"/>
                </a:cubicBezTo>
                <a:cubicBezTo>
                  <a:pt x="6300" y="7200"/>
                  <a:pt x="7200" y="5143"/>
                  <a:pt x="8100" y="3086"/>
                </a:cubicBezTo>
                <a:cubicBezTo>
                  <a:pt x="8550" y="2057"/>
                  <a:pt x="9000" y="1029"/>
                  <a:pt x="9450" y="0"/>
                </a:cubicBezTo>
                <a:lnTo>
                  <a:pt x="12150" y="0"/>
                </a:lnTo>
                <a:close/>
              </a:path>
            </a:pathLst>
          </a:custGeom>
          <a:blipFill>
            <a:blip r:embed="rId3"/>
          </a:blipFill>
          <a:ln w="12700">
            <a:miter lim="400000"/>
          </a:ln>
          <a:effectLst>
            <a:outerShdw blurRad="50800" dist="25400" dir="5400000" rotWithShape="0">
              <a:srgbClr val="000000">
                <a:alpha val="50000"/>
              </a:srgbClr>
            </a:outerShdw>
          </a:effectLst>
        </p:spPr>
        <p:txBody>
          <a:bodyPr lIns="42520" tIns="42520" rIns="42520" bIns="42520" anchor="ctr"/>
          <a:lstStyle/>
          <a:p>
            <a:pPr lvl="0">
              <a:defRPr sz="3000">
                <a:solidFill>
                  <a:srgbClr val="FFFFFF"/>
                </a:solidFill>
                <a:effectLst>
                  <a:outerShdw blurRad="38100" dist="12700" dir="5400000" rotWithShape="0">
                    <a:srgbClr val="000000">
                      <a:alpha val="80000"/>
                    </a:srgbClr>
                  </a:outerShdw>
                </a:effectLst>
              </a:defRPr>
            </a:pPr>
            <a:endParaRPr/>
          </a:p>
        </p:txBody>
      </p:sp>
      <p:sp>
        <p:nvSpPr>
          <p:cNvPr id="64" name="Shape 64"/>
          <p:cNvSpPr/>
          <p:nvPr/>
        </p:nvSpPr>
        <p:spPr>
          <a:xfrm>
            <a:off x="8413111" y="1451568"/>
            <a:ext cx="801371" cy="5897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a:solidFill>
                <a:srgbClr val="FFFFFF"/>
              </a:solidFill>
              <a:effectLst>
                <a:outerShdw blurRad="38100" dist="12700" dir="5400000" rotWithShape="0">
                  <a:srgbClr val="000000">
                    <a:alpha val="80000"/>
                  </a:srgbClr>
                </a:outerShdw>
              </a:effectLst>
            </a:endParaRPr>
          </a:p>
        </p:txBody>
      </p:sp>
      <p:sp>
        <p:nvSpPr>
          <p:cNvPr id="3" name="Content Placeholder 2"/>
          <p:cNvSpPr>
            <a:spLocks noGrp="1"/>
          </p:cNvSpPr>
          <p:nvPr>
            <p:ph sz="quarter" idx="13"/>
          </p:nvPr>
        </p:nvSpPr>
        <p:spPr>
          <a:xfrm>
            <a:off x="812800" y="1153874"/>
            <a:ext cx="5181600" cy="4114800"/>
          </a:xfrm>
        </p:spPr>
        <p:txBody>
          <a:bodyPr>
            <a:noAutofit/>
          </a:bodyPr>
          <a:lstStyle/>
          <a:p>
            <a:r>
              <a:rPr lang="en-GB" sz="2400" dirty="0" smtClean="0"/>
              <a:t>Specific requirements</a:t>
            </a:r>
          </a:p>
          <a:p>
            <a:pPr lvl="1"/>
            <a:r>
              <a:rPr lang="en-GB" sz="2400" dirty="0" smtClean="0"/>
              <a:t>Law varies by country</a:t>
            </a:r>
          </a:p>
          <a:p>
            <a:pPr lvl="1"/>
            <a:endParaRPr lang="en-GB" sz="1050" dirty="0" smtClean="0"/>
          </a:p>
          <a:p>
            <a:r>
              <a:rPr lang="en-GB" sz="2400" dirty="0" smtClean="0"/>
              <a:t>Had bought shopping centres</a:t>
            </a:r>
          </a:p>
          <a:p>
            <a:pPr lvl="1"/>
            <a:r>
              <a:rPr lang="en-GB" sz="2400" dirty="0" smtClean="0"/>
              <a:t>Must continue to honour lease contracts from former owners</a:t>
            </a:r>
          </a:p>
          <a:p>
            <a:pPr lvl="1"/>
            <a:endParaRPr lang="en-GB" sz="1400" dirty="0"/>
          </a:p>
          <a:p>
            <a:r>
              <a:rPr lang="en-GB" sz="2400" dirty="0" smtClean="0"/>
              <a:t>Complex domain:</a:t>
            </a:r>
          </a:p>
          <a:p>
            <a:pPr lvl="1"/>
            <a:r>
              <a:rPr lang="en-GB" sz="2400" dirty="0" smtClean="0"/>
              <a:t>Rent, service charges, entry fees, discounts, indexation</a:t>
            </a:r>
          </a:p>
          <a:p>
            <a:pPr lvl="1"/>
            <a:r>
              <a:rPr lang="en-GB" sz="2400" dirty="0" smtClean="0"/>
              <a:t>Special deals </a:t>
            </a:r>
            <a:endParaRPr lang="en-GB" sz="2400" dirty="0"/>
          </a:p>
        </p:txBody>
      </p:sp>
      <p:sp>
        <p:nvSpPr>
          <p:cNvPr id="2" name="Title 1"/>
          <p:cNvSpPr>
            <a:spLocks noGrp="1"/>
          </p:cNvSpPr>
          <p:nvPr>
            <p:ph type="title"/>
          </p:nvPr>
        </p:nvSpPr>
        <p:spPr/>
        <p:txBody>
          <a:bodyPr/>
          <a:lstStyle/>
          <a:p>
            <a:r>
              <a:rPr lang="en-GB" dirty="0" smtClean="0"/>
              <a:t>TOO MANY GAPS in Italy</a:t>
            </a:r>
            <a:r>
              <a:rPr lang="en-GB" dirty="0"/>
              <a:t>...</a:t>
            </a:r>
          </a:p>
        </p:txBody>
      </p:sp>
      <p:sp>
        <p:nvSpPr>
          <p:cNvPr id="65" name="Shape 65"/>
          <p:cNvSpPr/>
          <p:nvPr/>
        </p:nvSpPr>
        <p:spPr>
          <a:xfrm>
            <a:off x="7498915" y="1423038"/>
            <a:ext cx="2629763" cy="1972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5"/>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dirty="0">
              <a:solidFill>
                <a:srgbClr val="FFFFFF"/>
              </a:solidFill>
              <a:effectLst>
                <a:outerShdw blurRad="38100" dist="12700" dir="5400000" rotWithShape="0">
                  <a:srgbClr val="000000">
                    <a:alpha val="80000"/>
                  </a:srgbClr>
                </a:outerShdw>
              </a:effectLst>
            </a:endParaRPr>
          </a:p>
        </p:txBody>
      </p:sp>
    </p:spTree>
    <p:extLst>
      <p:ext uri="{BB962C8B-B14F-4D97-AF65-F5344CB8AC3E}">
        <p14:creationId xmlns:p14="http://schemas.microsoft.com/office/powerpoint/2010/main" val="104367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Presentation</a:t>
            </a:r>
            <a:endParaRPr lang="en-GB" sz="3200" dirty="0">
              <a:solidFill>
                <a:schemeClr val="tx1"/>
              </a:solidFill>
            </a:endParaRP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Persistence</a:t>
            </a:r>
            <a:endParaRPr lang="en-GB" dirty="0"/>
          </a:p>
        </p:txBody>
      </p:sp>
    </p:spTree>
    <p:extLst>
      <p:ext uri="{BB962C8B-B14F-4D97-AF65-F5344CB8AC3E}">
        <p14:creationId xmlns:p14="http://schemas.microsoft.com/office/powerpoint/2010/main" val="24551146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Generic UI</a:t>
            </a: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ORM</a:t>
            </a:r>
            <a:endParaRPr lang="en-GB" dirty="0"/>
          </a:p>
        </p:txBody>
      </p:sp>
    </p:spTree>
    <p:extLst>
      <p:ext uri="{BB962C8B-B14F-4D97-AF65-F5344CB8AC3E}">
        <p14:creationId xmlns:p14="http://schemas.microsoft.com/office/powerpoint/2010/main" val="3651112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a:pattFill prst="lgCheck">
            <a:fgClr>
              <a:schemeClr val="accent1"/>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Generic UI</a:t>
            </a:r>
          </a:p>
        </p:txBody>
      </p:sp>
      <p:sp>
        <p:nvSpPr>
          <p:cNvPr id="6" name="Rectangle 5"/>
          <p:cNvSpPr/>
          <p:nvPr/>
        </p:nvSpPr>
        <p:spPr>
          <a:xfrm>
            <a:off x="8208235" y="1124744"/>
            <a:ext cx="3072341" cy="4104456"/>
          </a:xfrm>
          <a:prstGeom prst="rect">
            <a:avLst/>
          </a:prstGeom>
          <a:pattFill prst="diagBrick">
            <a:fgClr>
              <a:srgbClr val="67787B"/>
            </a:fgClr>
            <a:bgClr>
              <a:schemeClr val="bg1"/>
            </a:bgClr>
          </a:patt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ORM</a:t>
            </a:r>
          </a:p>
        </p:txBody>
      </p:sp>
    </p:spTree>
    <p:extLst>
      <p:ext uri="{BB962C8B-B14F-4D97-AF65-F5344CB8AC3E}">
        <p14:creationId xmlns:p14="http://schemas.microsoft.com/office/powerpoint/2010/main" val="3825965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Tree>
    <p:extLst>
      <p:ext uri="{BB962C8B-B14F-4D97-AF65-F5344CB8AC3E}">
        <p14:creationId xmlns:p14="http://schemas.microsoft.com/office/powerpoint/2010/main" val="13083575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3068960"/>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REST</a:t>
            </a: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a:off x="1967542" y="3140968"/>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8498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642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2996952"/>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a:solidFill>
                  <a:schemeClr val="tx1"/>
                </a:solidFill>
              </a:rPr>
              <a:t>REST</a:t>
            </a:r>
            <a:endParaRPr lang="en-GB" sz="3200" dirty="0">
              <a:solidFill>
                <a:schemeClr val="tx1"/>
              </a:solidFill>
            </a:endParaRP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flipV="1">
            <a:off x="1967542" y="3104964"/>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12976"/>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639616" y="1052736"/>
            <a:ext cx="576064" cy="4320480"/>
            <a:chOff x="1979712" y="1052736"/>
            <a:chExt cx="432048" cy="4320480"/>
          </a:xfrm>
          <a:solidFill>
            <a:srgbClr val="C00000"/>
          </a:solidFill>
        </p:grpSpPr>
        <p:sp>
          <p:nvSpPr>
            <p:cNvPr id="3" name="Rectangle 2"/>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8880309" y="1052736"/>
            <a:ext cx="576064" cy="4320480"/>
            <a:chOff x="1979712" y="1052736"/>
            <a:chExt cx="432048" cy="4320480"/>
          </a:xfrm>
          <a:solidFill>
            <a:srgbClr val="C00000"/>
          </a:solidFill>
        </p:grpSpPr>
        <p:sp>
          <p:nvSpPr>
            <p:cNvPr id="58" name="Rectangle 57"/>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744249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 - DSP</a:t>
            </a:r>
            <a:endParaRPr lang="en-GB" dirty="0"/>
          </a:p>
        </p:txBody>
      </p:sp>
      <p:sp>
        <p:nvSpPr>
          <p:cNvPr id="4" name="Text Placeholder 3"/>
          <p:cNvSpPr>
            <a:spLocks noGrp="1"/>
          </p:cNvSpPr>
          <p:nvPr>
            <p:ph type="body" idx="1"/>
          </p:nvPr>
        </p:nvSpPr>
        <p:spPr/>
        <p:txBody>
          <a:bodyPr/>
          <a:lstStyle/>
          <a:p>
            <a:r>
              <a:rPr lang="en-GB" dirty="0" smtClean="0"/>
              <a:t> </a:t>
            </a:r>
            <a:endParaRPr lang="en-GB" dirty="0"/>
          </a:p>
        </p:txBody>
      </p:sp>
    </p:spTree>
    <p:extLst>
      <p:ext uri="{BB962C8B-B14F-4D97-AF65-F5344CB8AC3E}">
        <p14:creationId xmlns:p14="http://schemas.microsoft.com/office/powerpoint/2010/main" val="2545714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t>Department of Social Protection</a:t>
            </a:r>
            <a:endParaRPr lang="en-US" dirty="0"/>
          </a:p>
        </p:txBody>
      </p:sp>
      <p:sp>
        <p:nvSpPr>
          <p:cNvPr id="4" name="Slide Number Placeholder 3"/>
          <p:cNvSpPr>
            <a:spLocks noGrp="1"/>
          </p:cNvSpPr>
          <p:nvPr>
            <p:ph type="sldNum" sz="quarter" idx="10"/>
          </p:nvPr>
        </p:nvSpPr>
        <p:spPr/>
        <p:txBody>
          <a:bodyPr/>
          <a:lstStyle/>
          <a:p>
            <a:fld id="{B8C44470-FBCA-4E5D-B10C-E2A9C8FB9F34}" type="slidenum">
              <a:rPr lang="en-GB" smtClean="0"/>
              <a:pPr/>
              <a:t>67</a:t>
            </a:fld>
            <a:endParaRPr lang="en-GB"/>
          </a:p>
        </p:txBody>
      </p:sp>
      <p:sp>
        <p:nvSpPr>
          <p:cNvPr id="9219" name="Rectangle 3"/>
          <p:cNvSpPr>
            <a:spLocks noGrp="1" noChangeArrowheads="1"/>
          </p:cNvSpPr>
          <p:nvPr>
            <p:ph idx="13"/>
          </p:nvPr>
        </p:nvSpPr>
        <p:spPr>
          <a:xfrm>
            <a:off x="812800" y="1125538"/>
            <a:ext cx="10566400" cy="4589462"/>
          </a:xfrm>
        </p:spPr>
        <p:txBody>
          <a:bodyPr>
            <a:normAutofit fontScale="85000" lnSpcReduction="20000"/>
          </a:bodyPr>
          <a:lstStyle/>
          <a:p>
            <a:endParaRPr lang="en-GB" dirty="0" smtClean="0"/>
          </a:p>
          <a:p>
            <a:r>
              <a:rPr lang="en-GB" dirty="0" smtClean="0"/>
              <a:t>Administers state benefits for Irish Citizens</a:t>
            </a:r>
          </a:p>
          <a:p>
            <a:pPr lvl="1"/>
            <a:r>
              <a:rPr lang="en-GB" dirty="0" smtClean="0"/>
              <a:t>Pensions, child benefit and 40+ other schemes</a:t>
            </a:r>
          </a:p>
          <a:p>
            <a:pPr lvl="1"/>
            <a:r>
              <a:rPr lang="en-GB" dirty="0" smtClean="0"/>
              <a:t>EUR 5bn per year</a:t>
            </a:r>
          </a:p>
          <a:p>
            <a:pPr lvl="1"/>
            <a:endParaRPr lang="en-GB" dirty="0" smtClean="0"/>
          </a:p>
          <a:p>
            <a:r>
              <a:rPr lang="en-GB" dirty="0" smtClean="0"/>
              <a:t>Development started in 2004</a:t>
            </a:r>
          </a:p>
          <a:p>
            <a:pPr lvl="1"/>
            <a:r>
              <a:rPr lang="en-GB" dirty="0" smtClean="0"/>
              <a:t>first release 2005</a:t>
            </a:r>
          </a:p>
          <a:p>
            <a:pPr lvl="1"/>
            <a:r>
              <a:rPr lang="en-GB" dirty="0" smtClean="0"/>
              <a:t>now monthly releases</a:t>
            </a:r>
          </a:p>
          <a:p>
            <a:endParaRPr lang="en-GB" dirty="0"/>
          </a:p>
        </p:txBody>
      </p:sp>
      <p:pic>
        <p:nvPicPr>
          <p:cNvPr id="9" name="Picture 3"/>
          <p:cNvPicPr>
            <a:picLocks noChangeAspect="1" noChangeArrowheads="1"/>
          </p:cNvPicPr>
          <p:nvPr/>
        </p:nvPicPr>
        <p:blipFill>
          <a:blip r:embed="rId3"/>
          <a:srcRect/>
          <a:stretch>
            <a:fillRect/>
          </a:stretch>
        </p:blipFill>
        <p:spPr bwMode="auto">
          <a:xfrm>
            <a:off x="10602699" y="385992"/>
            <a:ext cx="1333509" cy="1000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055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314" name="Rectangle 2"/>
          <p:cNvSpPr>
            <a:spLocks noGrp="1" noChangeArrowheads="1"/>
          </p:cNvSpPr>
          <p:nvPr>
            <p:ph type="title"/>
          </p:nvPr>
        </p:nvSpPr>
        <p:spPr/>
        <p:txBody>
          <a:bodyPr/>
          <a:lstStyle/>
          <a:p>
            <a:r>
              <a:rPr lang="en-GB" dirty="0" smtClean="0"/>
              <a:t>DSP: Why?</a:t>
            </a:r>
            <a:endParaRPr lang="en-US" dirty="0"/>
          </a:p>
        </p:txBody>
      </p:sp>
      <p:sp>
        <p:nvSpPr>
          <p:cNvPr id="4" name="Slide Number Placeholder 3"/>
          <p:cNvSpPr>
            <a:spLocks noGrp="1"/>
          </p:cNvSpPr>
          <p:nvPr>
            <p:ph type="sldNum" sz="quarter" idx="10"/>
          </p:nvPr>
        </p:nvSpPr>
        <p:spPr/>
        <p:txBody>
          <a:bodyPr/>
          <a:lstStyle/>
          <a:p>
            <a:fld id="{B0050E69-C805-40B6-87D6-987901133C1B}" type="slidenum">
              <a:rPr lang="en-GB"/>
              <a:pPr/>
              <a:t>68</a:t>
            </a:fld>
            <a:endParaRPr lang="en-GB"/>
          </a:p>
        </p:txBody>
      </p:sp>
      <p:graphicFrame>
        <p:nvGraphicFramePr>
          <p:cNvPr id="7" name="Diagram 6"/>
          <p:cNvGraphicFramePr/>
          <p:nvPr/>
        </p:nvGraphicFramePr>
        <p:xfrm>
          <a:off x="1142965" y="1500174"/>
          <a:ext cx="10001320"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4344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1901371" y="1320800"/>
            <a:ext cx="8858919" cy="5007215"/>
          </a:xfrm>
          <a:prstGeom prst="rect">
            <a:avLst/>
          </a:prstGeom>
          <a:noFill/>
        </p:spPr>
      </p:pic>
      <p:sp>
        <p:nvSpPr>
          <p:cNvPr id="4" name="Title 3"/>
          <p:cNvSpPr>
            <a:spLocks noGrp="1"/>
          </p:cNvSpPr>
          <p:nvPr>
            <p:ph type="title"/>
          </p:nvPr>
        </p:nvSpPr>
        <p:spPr/>
        <p:txBody>
          <a:bodyPr/>
          <a:lstStyle/>
          <a:p>
            <a:r>
              <a:rPr lang="en-GB" dirty="0" smtClean="0"/>
              <a:t>A Desktop metaphor</a:t>
            </a:r>
            <a:endParaRPr lang="en-GB" dirty="0"/>
          </a:p>
        </p:txBody>
      </p:sp>
    </p:spTree>
    <p:extLst>
      <p:ext uri="{BB962C8B-B14F-4D97-AF65-F5344CB8AC3E}">
        <p14:creationId xmlns:p14="http://schemas.microsoft.com/office/powerpoint/2010/main" val="4081464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6338" y="1894698"/>
            <a:ext cx="867603" cy="2789583"/>
            <a:chOff x="1176338" y="1894698"/>
            <a:chExt cx="867603" cy="2789583"/>
          </a:xfrm>
        </p:grpSpPr>
        <p:sp>
          <p:nvSpPr>
            <p:cNvPr id="2" name="Oval 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 name="Straight Connector 4">
              <a:extLst>
                <a:ext uri="{FF2B5EF4-FFF2-40B4-BE49-F238E27FC236}">
                  <a16:creationId xmlns="" xmlns:a16="http://schemas.microsoft.com/office/drawing/2014/main" id="{95E6D2AE-FFAC-4FD1-8D3E-EA04FC86B0E6}"/>
                </a:ext>
              </a:extLst>
            </p:cNvPr>
            <p:cNvCxnSpPr>
              <a:stCxn id="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15" name="Straight Connector 1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6" name="Title 5"/>
          <p:cNvSpPr>
            <a:spLocks noGrp="1"/>
          </p:cNvSpPr>
          <p:nvPr>
            <p:ph type="title"/>
          </p:nvPr>
        </p:nvSpPr>
        <p:spPr/>
        <p:txBody>
          <a:bodyPr/>
          <a:lstStyle/>
          <a:p>
            <a:r>
              <a:rPr lang="en-GB" dirty="0" smtClean="0"/>
              <a:t>Business users…</a:t>
            </a:r>
            <a:endParaRPr lang="en-GB" dirty="0"/>
          </a:p>
        </p:txBody>
      </p:sp>
      <p:grpSp>
        <p:nvGrpSpPr>
          <p:cNvPr id="18" name="Group 17"/>
          <p:cNvGrpSpPr/>
          <p:nvPr/>
        </p:nvGrpSpPr>
        <p:grpSpPr>
          <a:xfrm>
            <a:off x="10037320"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402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UI IS A FASHION ITEM</a:t>
            </a:r>
            <a:endParaRPr lang="en-GB" dirty="0"/>
          </a:p>
        </p:txBody>
      </p:sp>
    </p:spTree>
    <p:extLst>
      <p:ext uri="{BB962C8B-B14F-4D97-AF65-F5344CB8AC3E}">
        <p14:creationId xmlns:p14="http://schemas.microsoft.com/office/powerpoint/2010/main" val="20054671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9" y="533400"/>
            <a:ext cx="11664619" cy="5753100"/>
          </a:xfrm>
          <a:prstGeom prst="rect">
            <a:avLst/>
          </a:prstGeom>
        </p:spPr>
      </p:pic>
      <p:sp>
        <p:nvSpPr>
          <p:cNvPr id="2" name="Title 1"/>
          <p:cNvSpPr>
            <a:spLocks noGrp="1"/>
          </p:cNvSpPr>
          <p:nvPr>
            <p:ph type="title"/>
          </p:nvPr>
        </p:nvSpPr>
        <p:spPr/>
        <p:txBody>
          <a:bodyPr/>
          <a:lstStyle/>
          <a:p>
            <a:pPr algn="r"/>
            <a:r>
              <a:rPr lang="en-GB" dirty="0" smtClean="0"/>
              <a:t>2012~2014</a:t>
            </a:r>
            <a:endParaRPr lang="en-GB" dirty="0"/>
          </a:p>
        </p:txBody>
      </p:sp>
    </p:spTree>
    <p:extLst>
      <p:ext uri="{BB962C8B-B14F-4D97-AF65-F5344CB8AC3E}">
        <p14:creationId xmlns:p14="http://schemas.microsoft.com/office/powerpoint/2010/main" val="31170570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468086"/>
            <a:ext cx="11249317" cy="6057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r"/>
            <a:r>
              <a:rPr lang="en-GB" dirty="0" smtClean="0"/>
              <a:t>2015~DATE</a:t>
            </a:r>
            <a:endParaRPr lang="en-GB" dirty="0"/>
          </a:p>
        </p:txBody>
      </p:sp>
    </p:spTree>
    <p:extLst>
      <p:ext uri="{BB962C8B-B14F-4D97-AF65-F5344CB8AC3E}">
        <p14:creationId xmlns:p14="http://schemas.microsoft.com/office/powerpoint/2010/main" val="176735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3722913" y="1012686"/>
            <a:ext cx="7734061" cy="4371426"/>
          </a:xfrm>
          <a:prstGeom prst="rect">
            <a:avLst/>
          </a:prstGeom>
          <a:noFill/>
        </p:spPr>
      </p:pic>
      <p:sp>
        <p:nvSpPr>
          <p:cNvPr id="4" name="Title 3"/>
          <p:cNvSpPr>
            <a:spLocks noGrp="1"/>
          </p:cNvSpPr>
          <p:nvPr>
            <p:ph type="title"/>
          </p:nvPr>
        </p:nvSpPr>
        <p:spPr>
          <a:xfrm>
            <a:off x="660400" y="829805"/>
            <a:ext cx="10566400" cy="706090"/>
          </a:xfrm>
        </p:spPr>
        <p:txBody>
          <a:bodyPr/>
          <a:lstStyle/>
          <a:p>
            <a:r>
              <a:rPr lang="en-GB" dirty="0" smtClean="0"/>
              <a:t>A Desktop UI</a:t>
            </a:r>
            <a:br>
              <a:rPr lang="en-GB" dirty="0" smtClean="0"/>
            </a:br>
            <a:r>
              <a:rPr lang="en-GB" dirty="0" smtClean="0"/>
              <a:t>(2004~date)</a:t>
            </a:r>
            <a:endParaRPr lang="en-GB" dirty="0"/>
          </a:p>
        </p:txBody>
      </p:sp>
    </p:spTree>
    <p:extLst>
      <p:ext uri="{BB962C8B-B14F-4D97-AF65-F5344CB8AC3E}">
        <p14:creationId xmlns:p14="http://schemas.microsoft.com/office/powerpoint/2010/main" val="32786370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5" y="664029"/>
            <a:ext cx="7598443" cy="55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a:spLocks noGrp="1"/>
          </p:cNvSpPr>
          <p:nvPr>
            <p:ph type="title"/>
          </p:nvPr>
        </p:nvSpPr>
        <p:spPr>
          <a:xfrm>
            <a:off x="812800" y="916912"/>
            <a:ext cx="10566400" cy="706090"/>
          </a:xfrm>
        </p:spPr>
        <p:txBody>
          <a:bodyPr/>
          <a:lstStyle/>
          <a:p>
            <a:r>
              <a:rPr lang="en-GB" dirty="0" smtClean="0"/>
              <a:t>A webapp</a:t>
            </a:r>
            <a:br>
              <a:rPr lang="en-GB" dirty="0" smtClean="0"/>
            </a:br>
            <a:r>
              <a:rPr lang="en-GB" dirty="0" smtClean="0"/>
              <a:t>(2012~Date)</a:t>
            </a:r>
            <a:endParaRPr lang="en-GB" dirty="0"/>
          </a:p>
        </p:txBody>
      </p:sp>
    </p:spTree>
    <p:extLst>
      <p:ext uri="{BB962C8B-B14F-4D97-AF65-F5344CB8AC3E}">
        <p14:creationId xmlns:p14="http://schemas.microsoft.com/office/powerpoint/2010/main" val="1451186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    2018 ?</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9160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OTHER GENERIC VIEWERS</a:t>
            </a:r>
            <a:endParaRPr lang="en-GB" dirty="0"/>
          </a:p>
        </p:txBody>
      </p:sp>
    </p:spTree>
    <p:extLst>
      <p:ext uri="{BB962C8B-B14F-4D97-AF65-F5344CB8AC3E}">
        <p14:creationId xmlns:p14="http://schemas.microsoft.com/office/powerpoint/2010/main" val="35435460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48" y="1141740"/>
            <a:ext cx="10168254" cy="542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Ges</a:t>
            </a:r>
            <a:r>
              <a:rPr lang="en-GB" dirty="0" smtClean="0"/>
              <a:t> Consultor – proprietary </a:t>
            </a:r>
            <a:r>
              <a:rPr lang="en-GB" dirty="0" err="1" smtClean="0"/>
              <a:t>ui</a:t>
            </a:r>
            <a:r>
              <a:rPr lang="en-GB" dirty="0" smtClean="0"/>
              <a:t> for apache </a:t>
            </a:r>
            <a:r>
              <a:rPr lang="en-GB" dirty="0" err="1" smtClean="0"/>
              <a:t>isis</a:t>
            </a:r>
            <a:endParaRPr lang="en-GB" dirty="0"/>
          </a:p>
        </p:txBody>
      </p:sp>
    </p:spTree>
    <p:extLst>
      <p:ext uri="{BB962C8B-B14F-4D97-AF65-F5344CB8AC3E}">
        <p14:creationId xmlns:p14="http://schemas.microsoft.com/office/powerpoint/2010/main" val="30137636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5960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blind or </a:t>
            </a:r>
            <a:r>
              <a:rPr lang="en-GB" dirty="0" err="1" smtClean="0"/>
              <a:t>partiallY</a:t>
            </a:r>
            <a:r>
              <a:rPr lang="en-GB" dirty="0" smtClean="0"/>
              <a:t> sighted users</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2" y="1292596"/>
            <a:ext cx="11255867" cy="49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30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lstStyle/>
          <a:p>
            <a:r>
              <a:rPr lang="en-GB" dirty="0"/>
              <a:t>... and some business process </a:t>
            </a:r>
            <a:r>
              <a:rPr lang="en-GB" dirty="0" smtClean="0"/>
              <a:t>they perform ...</a:t>
            </a:r>
            <a:endParaRPr lang="en-GB" dirty="0"/>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61772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15" y="452438"/>
            <a:ext cx="6586579" cy="588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812800" y="1580958"/>
            <a:ext cx="10566400" cy="706090"/>
          </a:xfrm>
        </p:spPr>
        <p:txBody>
          <a:bodyPr/>
          <a:lstStyle/>
          <a:p>
            <a:r>
              <a:rPr lang="en-GB" dirty="0" smtClean="0"/>
              <a:t>Example</a:t>
            </a:r>
            <a:br>
              <a:rPr lang="en-GB" dirty="0" smtClean="0"/>
            </a:br>
            <a:r>
              <a:rPr lang="en-GB" dirty="0" smtClean="0"/>
              <a:t>transcript</a:t>
            </a:r>
            <a:endParaRPr lang="en-GB" dirty="0"/>
          </a:p>
        </p:txBody>
      </p:sp>
    </p:spTree>
    <p:extLst>
      <p:ext uri="{BB962C8B-B14F-4D97-AF65-F5344CB8AC3E}">
        <p14:creationId xmlns:p14="http://schemas.microsoft.com/office/powerpoint/2010/main" val="134238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we bring in </a:t>
            </a:r>
            <a:r>
              <a:rPr lang="en-GB" dirty="0" smtClean="0"/>
              <a:t>packaged software </a:t>
            </a:r>
            <a:r>
              <a:rPr lang="en-GB" dirty="0"/>
              <a:t>...</a:t>
            </a:r>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Rectangle 21">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5321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stop-scaffolding-start-coding</Template>
  <TotalTime>3415</TotalTime>
  <Words>1946</Words>
  <Application>Microsoft Office PowerPoint</Application>
  <PresentationFormat>Custom</PresentationFormat>
  <Paragraphs>406</Paragraphs>
  <Slides>80</Slides>
  <Notes>17</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Horizon</vt:lpstr>
      <vt:lpstr>Thinking outside the Box</vt:lpstr>
      <vt:lpstr>About Me</vt:lpstr>
      <vt:lpstr>Setting the Stage</vt:lpstr>
      <vt:lpstr>Eurocommercial Properties</vt:lpstr>
      <vt:lpstr>Had bought the leading Estate Management software</vt:lpstr>
      <vt:lpstr>TOO MANY GAPS in Italy...</vt:lpstr>
      <vt:lpstr>Business users…</vt:lpstr>
      <vt:lpstr>... and some business process they perform ...</vt:lpstr>
      <vt:lpstr>... we bring in packaged software ...</vt:lpstr>
      <vt:lpstr>... OF COURSE IT DOESN’T FIT ...</vt:lpstr>
      <vt:lpstr>... AND users will fill the gaps, best they can</vt:lpstr>
      <vt:lpstr>CORE DOMAIN + generic sub-domains</vt:lpstr>
      <vt:lpstr>LET’S TRY TO IMPROVE ON THIS PICTURE</vt:lpstr>
      <vt:lpstr>PowerPoint Presentation</vt:lpstr>
      <vt:lpstr>Let me ask you …</vt:lpstr>
      <vt:lpstr>Inverting the dependency</vt:lpstr>
      <vt:lpstr>Commoditized supporting software</vt:lpstr>
      <vt:lpstr>Options</vt:lpstr>
      <vt:lpstr>options</vt:lpstr>
      <vt:lpstr>From scratch using a framework ?</vt:lpstr>
      <vt:lpstr>Domain Driven Design</vt:lpstr>
      <vt:lpstr>UBIQUITOUS LANGUAGE</vt:lpstr>
      <vt:lpstr>Microsoft’s domain driven architecture ?</vt:lpstr>
      <vt:lpstr>A different tack</vt:lpstr>
      <vt:lpstr>PowerPoint Presentation</vt:lpstr>
      <vt:lpstr>NAKED OBJECTS</vt:lpstr>
      <vt:lpstr>NAKED OBJECTS</vt:lpstr>
      <vt:lpstr>Naked Objects Pattern</vt:lpstr>
      <vt:lpstr>A metaphor for the system</vt:lpstr>
      <vt:lpstr>APACHE ISIS</vt:lpstr>
      <vt:lpstr>Estatio: an open source estate management app, built with apache isis</vt:lpstr>
      <vt:lpstr>UBIQUITOUS LANGUAGE IN ACTION</vt:lpstr>
      <vt:lpstr>LEARNINGS</vt:lpstr>
      <vt:lpstr>Feedback loops ARE REALLY IMPORTANT</vt:lpstr>
      <vt:lpstr>CONTINUOUS Migration</vt:lpstr>
      <vt:lpstr>DON’T USE CRUD</vt:lpstr>
      <vt:lpstr>Trust our future selves</vt:lpstr>
      <vt:lpstr>GETTING STARTED – HOW TO DO THIS YOURSELF</vt:lpstr>
      <vt:lpstr>Master of your domain</vt:lpstr>
      <vt:lpstr>MASTER OF YOUR DOMAIN</vt:lpstr>
      <vt:lpstr>Event Storming</vt:lpstr>
      <vt:lpstr>BUILD TRUST with the business</vt:lpstr>
      <vt:lpstr>Case study</vt:lpstr>
      <vt:lpstr>PowerPoint Presentation</vt:lpstr>
      <vt:lpstr>Exploring the domain</vt:lpstr>
      <vt:lpstr>Summing up</vt:lpstr>
      <vt:lpstr>OF COURSE There’s a role for packaged software</vt:lpstr>
      <vt:lpstr>PowerPoint Presentation</vt:lpstr>
      <vt:lpstr>Proof of the pudding…</vt:lpstr>
      <vt:lpstr>Estatio  is now 5 years old</vt:lpstr>
      <vt:lpstr>To learn more</vt:lpstr>
      <vt:lpstr>Appendix –UI’S</vt:lpstr>
      <vt:lpstr>A metaphor for the system</vt:lpstr>
      <vt:lpstr>PowerPoint Presentation</vt:lpstr>
      <vt:lpstr>RESTFUL API</vt:lpstr>
      <vt:lpstr>CONTACT APP</vt:lpstr>
      <vt:lpstr>Updating the (GENERIC) UI</vt:lpstr>
      <vt:lpstr>APPENDIX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DSP</vt:lpstr>
      <vt:lpstr>Department of Social Protection</vt:lpstr>
      <vt:lpstr>DSP: Why?</vt:lpstr>
      <vt:lpstr>A Desktop metaphor</vt:lpstr>
      <vt:lpstr>Appendix – UI IS A FASHION ITEM</vt:lpstr>
      <vt:lpstr>2012~2014</vt:lpstr>
      <vt:lpstr>2015~DATE</vt:lpstr>
      <vt:lpstr>A Desktop UI (2004~date)</vt:lpstr>
      <vt:lpstr>A webapp (2012~Date)</vt:lpstr>
      <vt:lpstr>Single page app (angular)    2018 ?</vt:lpstr>
      <vt:lpstr>Appendix – OTHER GENERIC VIEWERS</vt:lpstr>
      <vt:lpstr>Ges Consultor – proprietary ui for apache isis</vt:lpstr>
      <vt:lpstr>Single page app (angular)</vt:lpstr>
      <vt:lpstr>For blind or partiallY sighted users</vt:lpstr>
      <vt:lpstr>Example transcript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Haywood</dc:creator>
  <cp:lastModifiedBy>Dan Haywood</cp:lastModifiedBy>
  <cp:revision>140</cp:revision>
  <dcterms:created xsi:type="dcterms:W3CDTF">2017-09-21T22:00:01Z</dcterms:created>
  <dcterms:modified xsi:type="dcterms:W3CDTF">2017-10-04T02:53:11Z</dcterms:modified>
</cp:coreProperties>
</file>